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71" r:id="rId2"/>
    <p:sldId id="270" r:id="rId3"/>
    <p:sldId id="272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80" r:id="rId14"/>
    <p:sldId id="265" r:id="rId15"/>
    <p:sldId id="268" r:id="rId16"/>
    <p:sldId id="267" r:id="rId17"/>
    <p:sldId id="274" r:id="rId18"/>
    <p:sldId id="276" r:id="rId19"/>
    <p:sldId id="278" r:id="rId20"/>
    <p:sldId id="277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6" autoAdjust="0"/>
    <p:restoredTop sz="94660"/>
  </p:normalViewPr>
  <p:slideViewPr>
    <p:cSldViewPr snapToGrid="0">
      <p:cViewPr varScale="1">
        <p:scale>
          <a:sx n="71" d="100"/>
          <a:sy n="71" d="100"/>
        </p:scale>
        <p:origin x="168" y="1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opulationeducation.org/4-examples-of-carrying-capacity-when-a-population-hits-its-limit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sa5OBhXz-Q&amp;ab_channel=SustainableHuma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tif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would happen if every human suddenly disappeared?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dirty="0"/>
              <a:t>Global warming would continue for another 40 years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Satellites would fall out of the sky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Vegetation would take over the land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Nuclear power plants would explode</a:t>
            </a:r>
          </a:p>
          <a:p>
            <a:pPr marL="0" indent="0">
              <a:buNone/>
            </a:pPr>
            <a:endParaRPr lang="en-CA" u="sng" dirty="0"/>
          </a:p>
          <a:p>
            <a:pPr marL="457200" indent="-457200">
              <a:buFont typeface="+mj-lt"/>
              <a:buAutoNum type="arabicPeriod"/>
            </a:pPr>
            <a:endParaRPr lang="en-CA" u="sng" dirty="0"/>
          </a:p>
        </p:txBody>
      </p:sp>
    </p:spTree>
    <p:extLst>
      <p:ext uri="{BB962C8B-B14F-4D97-AF65-F5344CB8AC3E}">
        <p14:creationId xmlns:p14="http://schemas.microsoft.com/office/powerpoint/2010/main" val="1447892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Limiting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Example: </a:t>
            </a:r>
            <a:endParaRPr lang="en-CA" sz="2800" dirty="0"/>
          </a:p>
          <a:p>
            <a:pPr lvl="0"/>
            <a:r>
              <a:rPr lang="en-US" sz="2800" dirty="0"/>
              <a:t>If there is not enough food for predators, food becomes a limiting factor</a:t>
            </a:r>
            <a:endParaRPr lang="en-CA" sz="2800" dirty="0"/>
          </a:p>
          <a:p>
            <a:pPr lvl="0"/>
            <a:r>
              <a:rPr lang="en-US" sz="2800" dirty="0"/>
              <a:t>If there is not enough space for a large number of deer in an environment, space becomes a limiting factor</a:t>
            </a:r>
            <a:endParaRPr lang="en-CA" sz="2800" dirty="0"/>
          </a:p>
          <a:p>
            <a:pPr lvl="0"/>
            <a:r>
              <a:rPr lang="en-US" sz="2800" dirty="0"/>
              <a:t>If there is not enough sunlight for plants to photosynthesize, sunlight will become a limiting factor</a:t>
            </a:r>
            <a:endParaRPr lang="en-CA" sz="2800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2972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Carrying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Limiting factors will determine the </a:t>
            </a:r>
            <a:r>
              <a:rPr lang="en-US" sz="2800" u="sng" dirty="0"/>
              <a:t>carrying</a:t>
            </a:r>
            <a:r>
              <a:rPr lang="en-US" sz="2800" dirty="0"/>
              <a:t> </a:t>
            </a:r>
            <a:r>
              <a:rPr lang="en-US" sz="2800" u="sng" dirty="0"/>
              <a:t>capacity</a:t>
            </a:r>
            <a:r>
              <a:rPr lang="en-US" sz="2800" dirty="0"/>
              <a:t> of a population within an environment. Carrying capacity is the </a:t>
            </a:r>
            <a:r>
              <a:rPr lang="en-US" sz="2800" u="sng" dirty="0"/>
              <a:t>average</a:t>
            </a:r>
            <a:r>
              <a:rPr lang="en-US" sz="2800" dirty="0"/>
              <a:t> </a:t>
            </a:r>
            <a:r>
              <a:rPr lang="en-US" sz="2800" u="sng" dirty="0"/>
              <a:t>number</a:t>
            </a:r>
            <a:r>
              <a:rPr lang="en-US" sz="2800" dirty="0"/>
              <a:t> of </a:t>
            </a:r>
            <a:r>
              <a:rPr lang="en-US" sz="2800" u="sng" dirty="0"/>
              <a:t>organisms</a:t>
            </a:r>
            <a:r>
              <a:rPr lang="en-US" sz="2800" dirty="0"/>
              <a:t> an environment can support. It can be referred to as the average population size in a habitat. </a:t>
            </a:r>
            <a:endParaRPr lang="en-CA" sz="2800" dirty="0"/>
          </a:p>
          <a:p>
            <a:pPr lvl="0"/>
            <a:r>
              <a:rPr lang="en-US" sz="2800" dirty="0"/>
              <a:t>The population size can be limited by environmental factors such as amount of food, space for shelter, amount of available mates, etc. (limiting factors)</a:t>
            </a:r>
            <a:endParaRPr lang="en-CA" sz="2800" dirty="0"/>
          </a:p>
          <a:p>
            <a:pPr marL="0" indent="0"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44849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Carrying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1178141"/>
            <a:ext cx="7315200" cy="512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Example:</a:t>
            </a:r>
            <a:endParaRPr lang="en-CA" sz="2800" dirty="0"/>
          </a:p>
          <a:p>
            <a:pPr marL="0" indent="0">
              <a:buNone/>
            </a:pPr>
            <a:r>
              <a:rPr lang="en-US" sz="2800" dirty="0"/>
              <a:t>A piece of land can support a maximum amount of 10 animals. </a:t>
            </a:r>
            <a:endParaRPr lang="en-CA" sz="2800" dirty="0"/>
          </a:p>
          <a:p>
            <a:pPr lvl="0"/>
            <a:r>
              <a:rPr lang="en-US" sz="2800" dirty="0"/>
              <a:t>Scenario 1: The population is at 20 animals. These animals will starve as there is not enough food</a:t>
            </a:r>
            <a:endParaRPr lang="en-CA" sz="2800" dirty="0"/>
          </a:p>
          <a:p>
            <a:pPr lvl="0"/>
            <a:r>
              <a:rPr lang="en-US" sz="2800" dirty="0"/>
              <a:t>Scenario 2: The population is at 9 animals. These animals will eat well.</a:t>
            </a:r>
            <a:endParaRPr lang="en-CA" sz="2800" dirty="0"/>
          </a:p>
          <a:p>
            <a:pPr lvl="0"/>
            <a:r>
              <a:rPr lang="en-US" sz="2800" dirty="0"/>
              <a:t>Scenario 3: The population is at 10 animals. These animals can eat enough to survive.</a:t>
            </a:r>
            <a:endParaRPr lang="en-CA" sz="2800" dirty="0"/>
          </a:p>
          <a:p>
            <a:pPr lvl="0"/>
            <a:r>
              <a:rPr lang="en-US" sz="2800" dirty="0"/>
              <a:t>Scenario 4: The population is at 11 animals. These animals will starve some and the environment </a:t>
            </a:r>
            <a:r>
              <a:rPr lang="en-US" sz="2800" i="1" dirty="0"/>
              <a:t>degrades</a:t>
            </a:r>
            <a:r>
              <a:rPr lang="en-US" sz="2800" dirty="0"/>
              <a:t> which causes the carrying capacity to reduce. This can eventually cause starvation.</a:t>
            </a:r>
            <a:endParaRPr lang="en-CA" sz="2800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43805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3C559D-577C-CD46-9A2F-9EA1A14E3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1" y="548481"/>
            <a:ext cx="12027137" cy="5016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475281-63ED-B04D-9434-33CB2CFEBE15}"/>
              </a:ext>
            </a:extLst>
          </p:cNvPr>
          <p:cNvSpPr/>
          <p:nvPr/>
        </p:nvSpPr>
        <p:spPr>
          <a:xfrm>
            <a:off x="5913120" y="643262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dirty="0">
                <a:hlinkClick r:id="rId3"/>
              </a:rPr>
              <a:t>https://populationeducation.org/4-examples-of-carrying-capacity-when-a-population-hits-its-limit/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21001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Some key terms:</a:t>
            </a:r>
            <a:endParaRPr lang="en-CA" sz="2800" dirty="0"/>
          </a:p>
          <a:p>
            <a:pPr lvl="0"/>
            <a:r>
              <a:rPr lang="en-US" sz="2800" u="sng" dirty="0"/>
              <a:t>Carrying</a:t>
            </a:r>
            <a:r>
              <a:rPr lang="en-US" sz="2800" dirty="0"/>
              <a:t> </a:t>
            </a:r>
            <a:r>
              <a:rPr lang="en-US" sz="2800" u="sng" dirty="0"/>
              <a:t>Capacity</a:t>
            </a:r>
            <a:r>
              <a:rPr lang="en-US" sz="2800" dirty="0"/>
              <a:t>: The </a:t>
            </a:r>
            <a:r>
              <a:rPr lang="en-US" sz="2800" i="1" dirty="0"/>
              <a:t>largest population</a:t>
            </a:r>
            <a:r>
              <a:rPr lang="en-US" sz="2800" dirty="0"/>
              <a:t> an area can support with its resources (i.e. food, water, land)</a:t>
            </a:r>
            <a:endParaRPr lang="en-CA" sz="2800" dirty="0"/>
          </a:p>
          <a:p>
            <a:pPr lvl="0"/>
            <a:r>
              <a:rPr lang="en-US" sz="2800" i="1" u="sng" dirty="0"/>
              <a:t>Overshoot</a:t>
            </a:r>
            <a:r>
              <a:rPr lang="en-US" sz="2800" i="1" dirty="0"/>
              <a:t> </a:t>
            </a:r>
            <a:r>
              <a:rPr lang="en-US" sz="2800" i="1" u="sng" dirty="0"/>
              <a:t>period</a:t>
            </a:r>
            <a:r>
              <a:rPr lang="en-US" sz="2800" dirty="0"/>
              <a:t>: When the population in an environment exceeds (goes over) the carrying capacity.</a:t>
            </a:r>
            <a:endParaRPr lang="en-CA" sz="2800" dirty="0"/>
          </a:p>
          <a:p>
            <a:pPr lvl="0"/>
            <a:r>
              <a:rPr lang="en-US" sz="2800" i="1" u="sng" dirty="0"/>
              <a:t>Degrading</a:t>
            </a:r>
            <a:r>
              <a:rPr lang="en-US" sz="2800" i="1" dirty="0"/>
              <a:t> </a:t>
            </a:r>
            <a:r>
              <a:rPr lang="en-US" sz="2800" i="1" u="sng" dirty="0"/>
              <a:t>Carrying</a:t>
            </a:r>
            <a:r>
              <a:rPr lang="en-US" sz="2800" i="1" dirty="0"/>
              <a:t> </a:t>
            </a:r>
            <a:r>
              <a:rPr lang="en-US" sz="2800" i="1" u="sng" dirty="0"/>
              <a:t>Capacity</a:t>
            </a:r>
            <a:r>
              <a:rPr lang="en-US" sz="2800" dirty="0"/>
              <a:t>: This will occur when the resources in an environment is destroyed or degraded (deteriorate; break down) which will then lower the carrying capacity. </a:t>
            </a:r>
            <a:endParaRPr lang="en-CA" sz="2800" dirty="0"/>
          </a:p>
        </p:txBody>
      </p:sp>
      <p:pic>
        <p:nvPicPr>
          <p:cNvPr id="4" name="Picture 3" descr="http://www.paulchefurka.ca/Overshoot_2.jpg">
            <a:extLst>
              <a:ext uri="{FF2B5EF4-FFF2-40B4-BE49-F238E27FC236}">
                <a16:creationId xmlns:a16="http://schemas.microsoft.com/office/drawing/2014/main" id="{AE3EC88E-954C-4319-BEC4-D16E57D0E7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2" y="1521737"/>
            <a:ext cx="3795376" cy="3805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05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https://www.youtube.com/watch?v=ysa5OBhXz-Q&amp;ab_channel=SustainableHuman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2413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cintosh HD:Users:teacher:Desktop:slide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545" y="0"/>
            <a:ext cx="91417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767256" y="716634"/>
            <a:ext cx="4289183" cy="33499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4754" y="2887159"/>
            <a:ext cx="4480628" cy="80738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45382" y="2159392"/>
            <a:ext cx="3711058" cy="7003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19936" y="4653136"/>
            <a:ext cx="410445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2" descr="Lithosphere - Polarpedia">
            <a:extLst>
              <a:ext uri="{FF2B5EF4-FFF2-40B4-BE49-F238E27FC236}">
                <a16:creationId xmlns:a16="http://schemas.microsoft.com/office/drawing/2014/main" id="{CA322C2C-0EBD-5C4D-976C-D9F4F6BD7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256" y="5071541"/>
            <a:ext cx="3127050" cy="173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What is the hydrosphere in the Earth System? | Eschooltoday">
            <a:extLst>
              <a:ext uri="{FF2B5EF4-FFF2-40B4-BE49-F238E27FC236}">
                <a16:creationId xmlns:a16="http://schemas.microsoft.com/office/drawing/2014/main" id="{CE01C810-A780-2847-AFD7-C58CC3BC0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0" r="932"/>
          <a:stretch/>
        </p:blipFill>
        <p:spPr bwMode="auto">
          <a:xfrm>
            <a:off x="7330780" y="2817604"/>
            <a:ext cx="2051881" cy="149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SA - Layers of Earth's atmosphere">
            <a:extLst>
              <a:ext uri="{FF2B5EF4-FFF2-40B4-BE49-F238E27FC236}">
                <a16:creationId xmlns:a16="http://schemas.microsoft.com/office/drawing/2014/main" id="{630D5F4F-3EC1-FB48-A26C-D5A5A65E4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871" y="309439"/>
            <a:ext cx="1581621" cy="22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441C80-AC6D-614F-AE58-5852AC8D84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872" y="4107872"/>
            <a:ext cx="34798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8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F0CD5-DCB5-844F-95C6-1FB4DEE9A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375683"/>
            <a:ext cx="2834640" cy="2377440"/>
          </a:xfrm>
        </p:spPr>
        <p:txBody>
          <a:bodyPr/>
          <a:lstStyle/>
          <a:p>
            <a:r>
              <a:rPr lang="en-US" dirty="0"/>
              <a:t>How do these spheres interact?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B6FBD-8684-B34A-9C30-E034750CC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835" y="868680"/>
            <a:ext cx="7315200" cy="5120640"/>
          </a:xfrm>
        </p:spPr>
        <p:txBody>
          <a:bodyPr/>
          <a:lstStyle/>
          <a:p>
            <a:r>
              <a:rPr lang="en-CA" dirty="0"/>
              <a:t>All 4 spheres are interconnected. </a:t>
            </a:r>
          </a:p>
          <a:p>
            <a:r>
              <a:rPr lang="en-CA" dirty="0"/>
              <a:t>Their interactions create the abiotic and biotic aspects of our environment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Hydrosphere + Atmosphere = Weather </a:t>
            </a:r>
          </a:p>
          <a:p>
            <a:r>
              <a:rPr lang="en-CA" dirty="0"/>
              <a:t>Hydrosphere + geosphere = landslides</a:t>
            </a:r>
          </a:p>
          <a:p>
            <a:r>
              <a:rPr lang="en-CA" dirty="0"/>
              <a:t>Geosphere + biosphere = soil formation </a:t>
            </a:r>
          </a:p>
          <a:p>
            <a:endParaRPr lang="en-CA" dirty="0"/>
          </a:p>
          <a:p>
            <a:r>
              <a:rPr lang="en-CA" dirty="0"/>
              <a:t>Can you think of any other interactions?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B355D3-E982-A640-AF00-7E184EBE9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198" y="2498238"/>
            <a:ext cx="3720770" cy="361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37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B5C8C-BC06-A541-8DC4-D2952CF1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spheres are involved and how are they interacting?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39EE90-FB6D-A649-8E7F-BCA2ADD8B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098379"/>
            <a:ext cx="7315200" cy="4651716"/>
          </a:xfrm>
        </p:spPr>
      </p:pic>
    </p:spTree>
    <p:extLst>
      <p:ext uri="{BB962C8B-B14F-4D97-AF65-F5344CB8AC3E}">
        <p14:creationId xmlns:p14="http://schemas.microsoft.com/office/powerpoint/2010/main" val="3195026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B5C8C-BC06-A541-8DC4-D2952CF1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spheres are involved and how are they interacting?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F6513D-81BB-6C4A-9654-0463DB7ED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438324"/>
            <a:ext cx="7315200" cy="3971826"/>
          </a:xfrm>
        </p:spPr>
      </p:pic>
    </p:spTree>
    <p:extLst>
      <p:ext uri="{BB962C8B-B14F-4D97-AF65-F5344CB8AC3E}">
        <p14:creationId xmlns:p14="http://schemas.microsoft.com/office/powerpoint/2010/main" val="2320189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would happen if every human suddenly disappeared?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u="sng" dirty="0"/>
              <a:t>Global warming would continue for another 40 years</a:t>
            </a:r>
          </a:p>
          <a:p>
            <a:pPr marL="457200" indent="-457200">
              <a:buFont typeface="+mj-lt"/>
              <a:buAutoNum type="arabicPeriod"/>
            </a:pPr>
            <a:r>
              <a:rPr lang="en-CA" u="sng" dirty="0"/>
              <a:t>Satellites would fall out of the sky</a:t>
            </a:r>
          </a:p>
          <a:p>
            <a:pPr marL="457200" indent="-457200">
              <a:buFont typeface="+mj-lt"/>
              <a:buAutoNum type="arabicPeriod"/>
            </a:pPr>
            <a:r>
              <a:rPr lang="en-CA" u="sng" dirty="0"/>
              <a:t>Vegetation would take over the land</a:t>
            </a:r>
          </a:p>
          <a:p>
            <a:pPr marL="457200" indent="-457200">
              <a:buFont typeface="+mj-lt"/>
              <a:buAutoNum type="arabicPeriod"/>
            </a:pPr>
            <a:r>
              <a:rPr lang="en-CA" u="sng" dirty="0"/>
              <a:t>Nuclear power plants would explode</a:t>
            </a:r>
          </a:p>
          <a:p>
            <a:pPr marL="0" indent="0">
              <a:buNone/>
            </a:pPr>
            <a:endParaRPr lang="en-CA" u="sng" dirty="0"/>
          </a:p>
          <a:p>
            <a:pPr marL="457200" indent="-457200">
              <a:buFont typeface="+mj-lt"/>
              <a:buAutoNum type="arabicPeriod"/>
            </a:pPr>
            <a:endParaRPr lang="en-CA" u="sng" dirty="0"/>
          </a:p>
        </p:txBody>
      </p:sp>
      <p:sp>
        <p:nvSpPr>
          <p:cNvPr id="4" name="Rectangle 3"/>
          <p:cNvSpPr/>
          <p:nvPr/>
        </p:nvSpPr>
        <p:spPr>
          <a:xfrm>
            <a:off x="6899563" y="6188054"/>
            <a:ext cx="5089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/>
              <a:t>https://www.youtube.com/watch?v=EWXdTwFHETA&amp;ab_channel=WhatIf</a:t>
            </a:r>
          </a:p>
        </p:txBody>
      </p:sp>
    </p:spTree>
    <p:extLst>
      <p:ext uri="{BB962C8B-B14F-4D97-AF65-F5344CB8AC3E}">
        <p14:creationId xmlns:p14="http://schemas.microsoft.com/office/powerpoint/2010/main" val="1773464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B5C8C-BC06-A541-8DC4-D2952CF1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spheres are involved and how are they interacting?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2A1BF4-44F2-8E4A-B88F-50A890257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024510"/>
            <a:ext cx="7315200" cy="4799455"/>
          </a:xfrm>
        </p:spPr>
      </p:pic>
    </p:spTree>
    <p:extLst>
      <p:ext uri="{BB962C8B-B14F-4D97-AF65-F5344CB8AC3E}">
        <p14:creationId xmlns:p14="http://schemas.microsoft.com/office/powerpoint/2010/main" val="713633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B5C8C-BC06-A541-8DC4-D2952CF1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spheres are involved and how are they interacting?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C946CF-3475-8541-87C0-4F7621B02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006397"/>
            <a:ext cx="7315200" cy="4835680"/>
          </a:xfrm>
        </p:spPr>
      </p:pic>
    </p:spTree>
    <p:extLst>
      <p:ext uri="{BB962C8B-B14F-4D97-AF65-F5344CB8AC3E}">
        <p14:creationId xmlns:p14="http://schemas.microsoft.com/office/powerpoint/2010/main" val="211061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BB94-D71A-B04B-9D4B-E5007AF9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all connected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EA7C4-CFAC-7C4E-AA07-8B239ABB2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688" y="891540"/>
            <a:ext cx="7315200" cy="2555748"/>
          </a:xfrm>
        </p:spPr>
        <p:txBody>
          <a:bodyPr/>
          <a:lstStyle/>
          <a:p>
            <a:r>
              <a:rPr lang="en-US" dirty="0"/>
              <a:t>Everything on earth is connected in one way or another</a:t>
            </a:r>
          </a:p>
          <a:p>
            <a:r>
              <a:rPr lang="en-US" dirty="0"/>
              <a:t>The earth’s resources are limited; because we live in such an urbanized setting, we often forget where our food and materials come from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FCB9D3-A8A3-9042-AF03-2625E79CD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688" y="2903220"/>
            <a:ext cx="3223260" cy="2148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2724A7-5CD5-E241-94E3-9D7067C58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235" y="2848916"/>
            <a:ext cx="3635194" cy="242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2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745" y="877614"/>
            <a:ext cx="7315200" cy="3255264"/>
          </a:xfrm>
        </p:spPr>
        <p:txBody>
          <a:bodyPr/>
          <a:lstStyle/>
          <a:p>
            <a:r>
              <a:rPr lang="en-CA" dirty="0"/>
              <a:t>Earth Science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8484" y="4218301"/>
            <a:ext cx="7315200" cy="131014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en-CA" dirty="0"/>
              <a:t>Living vs Non-living Organisms</a:t>
            </a:r>
          </a:p>
          <a:p>
            <a:pPr marL="457200" indent="-457200">
              <a:buAutoNum type="arabicPeriod"/>
            </a:pPr>
            <a:r>
              <a:rPr lang="en-CA" dirty="0"/>
              <a:t>Limiting Factors</a:t>
            </a:r>
          </a:p>
          <a:p>
            <a:pPr marL="457200" indent="-457200">
              <a:buAutoNum type="arabicPeriod"/>
            </a:pPr>
            <a:r>
              <a:rPr lang="en-CA" dirty="0"/>
              <a:t>Carrying Capacity</a:t>
            </a:r>
          </a:p>
          <a:p>
            <a:pPr marL="457200" indent="-457200">
              <a:buAutoNum type="arabicPeriod"/>
            </a:pPr>
            <a:r>
              <a:rPr lang="en-CA" dirty="0"/>
              <a:t>Earth’s Spheres</a:t>
            </a:r>
          </a:p>
        </p:txBody>
      </p:sp>
    </p:spTree>
    <p:extLst>
      <p:ext uri="{BB962C8B-B14F-4D97-AF65-F5344CB8AC3E}">
        <p14:creationId xmlns:p14="http://schemas.microsoft.com/office/powerpoint/2010/main" val="144422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Living and Non-Living Organisms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An individual living thing (like an animal or a plant) is called an organism. In order to be classified as a living organism, these individuals must display all of the following characteristics:</a:t>
            </a:r>
            <a:endParaRPr lang="en-CA" sz="28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Made up of one or more </a:t>
            </a:r>
            <a:r>
              <a:rPr lang="en-US" sz="2800" u="sng" dirty="0"/>
              <a:t>cells</a:t>
            </a:r>
            <a:endParaRPr lang="en-CA" sz="2800" u="sng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Respond to </a:t>
            </a:r>
            <a:r>
              <a:rPr lang="en-US" sz="2800" u="sng" dirty="0"/>
              <a:t>stimuli</a:t>
            </a:r>
            <a:r>
              <a:rPr lang="en-US" sz="2800" dirty="0"/>
              <a:t> in their environment </a:t>
            </a:r>
            <a:endParaRPr lang="en-CA" sz="28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Need </a:t>
            </a:r>
            <a:r>
              <a:rPr lang="en-US" sz="2800" u="sng" dirty="0"/>
              <a:t>energy</a:t>
            </a:r>
            <a:endParaRPr lang="en-CA" sz="2800" u="sng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u="sng" dirty="0"/>
              <a:t>Move</a:t>
            </a:r>
            <a:r>
              <a:rPr lang="en-US" sz="2800" dirty="0"/>
              <a:t> (at a cellular level) </a:t>
            </a:r>
            <a:endParaRPr lang="en-CA" sz="28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u="sng" dirty="0"/>
              <a:t>Grow</a:t>
            </a:r>
            <a:endParaRPr lang="en-CA" sz="2800" u="sng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u="sng" dirty="0"/>
              <a:t>Reproduce</a:t>
            </a:r>
            <a:endParaRPr lang="en-CA" sz="2800" u="sng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Eliminate </a:t>
            </a:r>
            <a:r>
              <a:rPr lang="en-US" sz="2800" u="sng" dirty="0"/>
              <a:t>waste</a:t>
            </a:r>
            <a:r>
              <a:rPr lang="en-US" sz="2800" dirty="0"/>
              <a:t> </a:t>
            </a:r>
            <a:endParaRPr lang="en-CA" sz="2800" dirty="0"/>
          </a:p>
          <a:p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C04199-E419-F340-9CCD-0C68270BB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409" y="3275158"/>
            <a:ext cx="1251178" cy="9798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0E789B-AF6F-FA4C-8D4B-DDDBEE7B9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855" y="3203662"/>
            <a:ext cx="2007482" cy="1122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762833-2CA5-004E-A4E9-625F63A3F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595" y="4476744"/>
            <a:ext cx="3023984" cy="142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0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Living and Non-Living Organisms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7430"/>
            <a:ext cx="7315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In an environment, there will be a mixture of both living and non-living things. </a:t>
            </a:r>
            <a:endParaRPr lang="en-CA" sz="2800" dirty="0"/>
          </a:p>
          <a:p>
            <a:pPr lvl="0"/>
            <a:r>
              <a:rPr lang="en-US" sz="2800" u="sng" dirty="0"/>
              <a:t>Living</a:t>
            </a:r>
            <a:r>
              <a:rPr lang="en-US" sz="2800" dirty="0"/>
              <a:t> parts of an environment are called </a:t>
            </a:r>
            <a:r>
              <a:rPr lang="en-US" sz="2800" u="sng" dirty="0"/>
              <a:t>biotic</a:t>
            </a:r>
            <a:endParaRPr lang="en-CA" sz="2800" u="sng" dirty="0"/>
          </a:p>
          <a:p>
            <a:pPr lvl="0"/>
            <a:r>
              <a:rPr lang="en-US" sz="2800" u="sng" dirty="0"/>
              <a:t>Non-living</a:t>
            </a:r>
            <a:r>
              <a:rPr lang="en-US" sz="2800" dirty="0"/>
              <a:t> parts of an environment are called </a:t>
            </a:r>
            <a:r>
              <a:rPr lang="en-US" sz="2800" u="sng" dirty="0"/>
              <a:t>abiotic</a:t>
            </a:r>
            <a:endParaRPr lang="en-CA" sz="2800" u="sng" dirty="0"/>
          </a:p>
          <a:p>
            <a:pPr marL="0" indent="0">
              <a:buNone/>
            </a:pPr>
            <a:r>
              <a:rPr lang="en-US" sz="2800" dirty="0"/>
              <a:t>Both biotic and abiotic factors are important within an environment. Biotic and abiotic parts of an environment are </a:t>
            </a:r>
            <a:r>
              <a:rPr lang="en-US" sz="2800" u="sng" dirty="0"/>
              <a:t>connected</a:t>
            </a:r>
            <a:r>
              <a:rPr lang="en-US" sz="2800" dirty="0"/>
              <a:t> through ways that they </a:t>
            </a:r>
            <a:r>
              <a:rPr lang="en-US" sz="2800" u="sng" dirty="0"/>
              <a:t>interact</a:t>
            </a:r>
            <a:r>
              <a:rPr lang="en-US" sz="2800" dirty="0"/>
              <a:t> with one another. </a:t>
            </a:r>
            <a:endParaRPr lang="en-CA" sz="2800" dirty="0"/>
          </a:p>
          <a:p>
            <a:endParaRPr lang="en-CA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E7551-7C0D-A04A-AD23-583B250F6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4576878"/>
            <a:ext cx="3767349" cy="2121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844481-40DB-6947-998F-2A77B1E81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470" y="4576878"/>
            <a:ext cx="4168508" cy="195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8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Living and Non-Living Organisms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EC61B3-3D9F-4B14-ADB2-9001843C826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163" y="143354"/>
            <a:ext cx="7964892" cy="6562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982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are abiotic factors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Abiotic factors help the biotic factors </a:t>
            </a:r>
            <a:r>
              <a:rPr lang="en-US" sz="2800" u="sng" dirty="0"/>
              <a:t>survive</a:t>
            </a:r>
            <a:r>
              <a:rPr lang="en-US" sz="2800" dirty="0"/>
              <a:t> in their environment. </a:t>
            </a:r>
            <a:endParaRPr lang="en-CA" sz="2800" dirty="0"/>
          </a:p>
          <a:p>
            <a:r>
              <a:rPr lang="en-US" sz="2800" dirty="0"/>
              <a:t>Example:</a:t>
            </a:r>
            <a:endParaRPr lang="en-CA" sz="2800" dirty="0"/>
          </a:p>
          <a:p>
            <a:pPr lvl="0"/>
            <a:r>
              <a:rPr lang="en-US" sz="2800" dirty="0"/>
              <a:t>Oxygen allows animals to breathe</a:t>
            </a:r>
            <a:endParaRPr lang="en-CA" sz="2800" dirty="0"/>
          </a:p>
          <a:p>
            <a:pPr lvl="0"/>
            <a:r>
              <a:rPr lang="en-US" sz="2800" dirty="0"/>
              <a:t>Rocks help fish hide</a:t>
            </a:r>
            <a:endParaRPr lang="en-CA" sz="2800" dirty="0"/>
          </a:p>
          <a:p>
            <a:pPr lvl="0"/>
            <a:r>
              <a:rPr lang="en-US" sz="2800" dirty="0"/>
              <a:t>Water gives fish a home</a:t>
            </a:r>
            <a:endParaRPr lang="en-CA" sz="2800" dirty="0"/>
          </a:p>
          <a:p>
            <a:pPr marL="0" indent="0">
              <a:buNone/>
            </a:pPr>
            <a:endParaRPr lang="en-CA" sz="2800" dirty="0"/>
          </a:p>
        </p:txBody>
      </p:sp>
      <p:pic>
        <p:nvPicPr>
          <p:cNvPr id="4" name="Picture 4" descr="How to Grow &amp; Use Fava Beans (Broad Beans): As Food &amp; Cover Crops! ~  Homestead and Chill">
            <a:extLst>
              <a:ext uri="{FF2B5EF4-FFF2-40B4-BE49-F238E27FC236}">
                <a16:creationId xmlns:a16="http://schemas.microsoft.com/office/drawing/2014/main" id="{B749ABCB-A227-0645-ADB8-FE8A78C23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507" y="3656854"/>
            <a:ext cx="2977961" cy="295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42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Limiting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880" y="91440"/>
            <a:ext cx="7085370" cy="4765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/>
              <a:t>Limiting factors</a:t>
            </a:r>
            <a:r>
              <a:rPr lang="en-US" sz="3200" dirty="0"/>
              <a:t> are factors that control how </a:t>
            </a:r>
            <a:r>
              <a:rPr lang="en-US" sz="3200" u="sng" dirty="0"/>
              <a:t>large</a:t>
            </a:r>
            <a:r>
              <a:rPr lang="en-US" sz="3200" dirty="0"/>
              <a:t> a </a:t>
            </a:r>
            <a:r>
              <a:rPr lang="en-US" sz="3200" u="sng" dirty="0"/>
              <a:t>population</a:t>
            </a:r>
            <a:r>
              <a:rPr lang="en-US" sz="3200" dirty="0"/>
              <a:t> can be in its environment. </a:t>
            </a:r>
          </a:p>
          <a:p>
            <a:pPr marL="0" indent="0">
              <a:buNone/>
            </a:pPr>
            <a:r>
              <a:rPr lang="en-US" sz="3200" dirty="0"/>
              <a:t>These factors can be either </a:t>
            </a:r>
            <a:r>
              <a:rPr lang="en-US" sz="3200" u="sng" dirty="0"/>
              <a:t>living</a:t>
            </a:r>
            <a:r>
              <a:rPr lang="en-US" sz="3200" dirty="0"/>
              <a:t> or </a:t>
            </a:r>
            <a:r>
              <a:rPr lang="en-US" sz="3200" u="sng" dirty="0"/>
              <a:t>non-living</a:t>
            </a:r>
            <a:r>
              <a:rPr lang="en-US" sz="3200" dirty="0"/>
              <a:t> factors. </a:t>
            </a:r>
          </a:p>
          <a:p>
            <a:pPr marL="0" indent="0">
              <a:buNone/>
            </a:pPr>
            <a:r>
              <a:rPr lang="en-US" sz="3200" dirty="0"/>
              <a:t>Limiting factors usually occur when there is a </a:t>
            </a:r>
            <a:r>
              <a:rPr lang="en-US" sz="3200" u="sng" dirty="0"/>
              <a:t>lack</a:t>
            </a:r>
            <a:r>
              <a:rPr lang="en-US" sz="3200" dirty="0"/>
              <a:t> of a particular </a:t>
            </a:r>
            <a:r>
              <a:rPr lang="en-US" sz="3200" u="sng" dirty="0"/>
              <a:t>resource</a:t>
            </a:r>
            <a:r>
              <a:rPr lang="en-US" sz="3200" dirty="0"/>
              <a:t> </a:t>
            </a:r>
            <a:endParaRPr lang="en-CA" sz="3200" dirty="0"/>
          </a:p>
          <a:p>
            <a:endParaRPr lang="en-CA" sz="3200" dirty="0"/>
          </a:p>
        </p:txBody>
      </p:sp>
      <p:pic>
        <p:nvPicPr>
          <p:cNvPr id="4" name="Picture 3" descr="http://rundle10.wikispaces.com/file/view/carrying_capacity_bucket.gif/34574473/carrying_capacity_bucket.gif">
            <a:extLst>
              <a:ext uri="{FF2B5EF4-FFF2-40B4-BE49-F238E27FC236}">
                <a16:creationId xmlns:a16="http://schemas.microsoft.com/office/drawing/2014/main" id="{51E1375E-BB68-4647-BB9A-21947E77D5E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60" y="3159760"/>
            <a:ext cx="3522749" cy="3698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31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226</TotalTime>
  <Words>776</Words>
  <Application>Microsoft Macintosh PowerPoint</Application>
  <PresentationFormat>Widescreen</PresentationFormat>
  <Paragraphs>79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Corbel</vt:lpstr>
      <vt:lpstr>Wingdings 2</vt:lpstr>
      <vt:lpstr>Frame</vt:lpstr>
      <vt:lpstr>What would happen if every human suddenly disappeared?</vt:lpstr>
      <vt:lpstr>What would happen if every human suddenly disappeared?</vt:lpstr>
      <vt:lpstr>We are all connected</vt:lpstr>
      <vt:lpstr>Earth Science I</vt:lpstr>
      <vt:lpstr>Living and Non-Living Organisms</vt:lpstr>
      <vt:lpstr>Living and Non-Living Organisms</vt:lpstr>
      <vt:lpstr>Living and Non-Living Organisms</vt:lpstr>
      <vt:lpstr>Why are abiotic factors important?</vt:lpstr>
      <vt:lpstr>Limiting Factors</vt:lpstr>
      <vt:lpstr>Limiting Factors</vt:lpstr>
      <vt:lpstr>Carrying Capacity</vt:lpstr>
      <vt:lpstr>Carrying Capacity</vt:lpstr>
      <vt:lpstr>PowerPoint Presentation</vt:lpstr>
      <vt:lpstr>PowerPoint Presentation</vt:lpstr>
      <vt:lpstr>Video</vt:lpstr>
      <vt:lpstr>PowerPoint Presentation</vt:lpstr>
      <vt:lpstr>How do these spheres interact?</vt:lpstr>
      <vt:lpstr>Which spheres are involved and how are they interacting?</vt:lpstr>
      <vt:lpstr>Which spheres are involved and how are they interacting?</vt:lpstr>
      <vt:lpstr>Which spheres are involved and how are they interacting?</vt:lpstr>
      <vt:lpstr>Which spheres are involved and how are they interacting?</vt:lpstr>
    </vt:vector>
  </TitlesOfParts>
  <Company>Delta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Science I</dc:title>
  <dc:creator>Eve Tsou</dc:creator>
  <cp:lastModifiedBy>Microsoft Office User</cp:lastModifiedBy>
  <cp:revision>19</cp:revision>
  <dcterms:created xsi:type="dcterms:W3CDTF">2020-10-29T23:05:16Z</dcterms:created>
  <dcterms:modified xsi:type="dcterms:W3CDTF">2021-01-18T17:22:52Z</dcterms:modified>
</cp:coreProperties>
</file>