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69" r:id="rId4"/>
    <p:sldId id="257" r:id="rId5"/>
    <p:sldId id="259" r:id="rId6"/>
    <p:sldId id="258" r:id="rId7"/>
    <p:sldId id="263" r:id="rId8"/>
    <p:sldId id="260" r:id="rId9"/>
    <p:sldId id="270" r:id="rId10"/>
    <p:sldId id="261" r:id="rId11"/>
    <p:sldId id="262" r:id="rId12"/>
    <p:sldId id="264" r:id="rId13"/>
    <p:sldId id="265" r:id="rId14"/>
    <p:sldId id="266" r:id="rId15"/>
    <p:sldId id="267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89011"/>
  </p:normalViewPr>
  <p:slideViewPr>
    <p:cSldViewPr snapToGrid="0">
      <p:cViewPr varScale="1">
        <p:scale>
          <a:sx n="82" d="100"/>
          <a:sy n="82" d="100"/>
        </p:scale>
        <p:origin x="3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1943C-8BE2-DF46-9DA9-0CBA567927CF}" type="datetimeFigureOut">
              <a:rPr lang="en-US" smtClean="0"/>
              <a:t>6/1/21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4E11D-39D5-A542-8BD9-B4352601D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6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4E11D-39D5-A542-8BD9-B4352601D7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64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dirty="0"/>
              <a:t>Video:</a:t>
            </a:r>
          </a:p>
          <a:p>
            <a:r>
              <a:rPr lang="en-CA" sz="1200" dirty="0"/>
              <a:t>https://</a:t>
            </a:r>
            <a:r>
              <a:rPr lang="en-CA" sz="1200" dirty="0" err="1"/>
              <a:t>www.youtube.com</a:t>
            </a:r>
            <a:r>
              <a:rPr lang="en-CA" sz="1200" dirty="0"/>
              <a:t>/</a:t>
            </a:r>
            <a:r>
              <a:rPr lang="en-CA" sz="1200" dirty="0" err="1"/>
              <a:t>watch?v</a:t>
            </a:r>
            <a:r>
              <a:rPr lang="en-CA" sz="1200" dirty="0"/>
              <a:t>=</a:t>
            </a:r>
            <a:r>
              <a:rPr lang="en-CA" sz="1200" dirty="0" err="1"/>
              <a:t>EM_sN_YHNow&amp;ab_channel</a:t>
            </a:r>
            <a:r>
              <a:rPr lang="en-CA" sz="1200" dirty="0"/>
              <a:t>=</a:t>
            </a:r>
            <a:r>
              <a:rPr lang="en-CA" sz="1200" dirty="0" err="1"/>
              <a:t>FuseSchool-GlobalEducation</a:t>
            </a:r>
            <a:endParaRPr lang="en-CA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4E11D-39D5-A542-8BD9-B4352601D7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94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Physics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dirty="0"/>
              <a:t>Static Electricity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The Law of Electric Charge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D79460-7D5C-C341-9F6B-988466028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597" y="350044"/>
            <a:ext cx="4188035" cy="28327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041005-DC5A-534A-9241-AB742F5B2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515" y="3307556"/>
            <a:ext cx="379194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8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Charged vs Uncharged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/>
              <a:t>Uncharged</a:t>
            </a:r>
            <a:r>
              <a:rPr lang="en-US" sz="3200" dirty="0"/>
              <a:t> materials:</a:t>
            </a:r>
            <a:endParaRPr lang="en-CA" sz="3200" dirty="0"/>
          </a:p>
          <a:p>
            <a:pPr lvl="0"/>
            <a:r>
              <a:rPr lang="en-US" sz="3200" dirty="0"/>
              <a:t>These materials have </a:t>
            </a:r>
            <a:r>
              <a:rPr lang="en-US" sz="3200" u="sng" dirty="0"/>
              <a:t>equal</a:t>
            </a:r>
            <a:r>
              <a:rPr lang="en-US" sz="3200" dirty="0"/>
              <a:t> numbers of </a:t>
            </a:r>
            <a:r>
              <a:rPr lang="en-US" sz="3200" u="sng" dirty="0"/>
              <a:t>positively</a:t>
            </a:r>
            <a:r>
              <a:rPr lang="en-US" sz="3200" dirty="0"/>
              <a:t> charged protons and </a:t>
            </a:r>
            <a:r>
              <a:rPr lang="en-US" sz="3200" u="sng" dirty="0"/>
              <a:t>negatively</a:t>
            </a:r>
            <a:r>
              <a:rPr lang="en-US" sz="3200" dirty="0"/>
              <a:t> charged electrons</a:t>
            </a:r>
            <a:endParaRPr lang="en-CA" sz="3200" dirty="0"/>
          </a:p>
          <a:p>
            <a:pPr lvl="0"/>
            <a:r>
              <a:rPr lang="en-US" sz="3200" dirty="0"/>
              <a:t>This is described as being </a:t>
            </a:r>
            <a:r>
              <a:rPr lang="en-US" sz="3200" u="sng" dirty="0"/>
              <a:t>electrically neutral </a:t>
            </a:r>
            <a:r>
              <a:rPr lang="en-US" sz="3200" dirty="0"/>
              <a:t>(the positive and negative charges cancel each other out)</a:t>
            </a:r>
            <a:endParaRPr lang="en-CA" sz="3200" dirty="0"/>
          </a:p>
          <a:p>
            <a:endParaRPr lang="en-CA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890343-16FA-4744-98A1-C188FC493E4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47"/>
          <a:stretch/>
        </p:blipFill>
        <p:spPr bwMode="auto">
          <a:xfrm>
            <a:off x="8729258" y="155863"/>
            <a:ext cx="3370378" cy="28829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3733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Charged vs Uncharged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14236"/>
            <a:ext cx="9905999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u="sng" dirty="0"/>
              <a:t>Charged</a:t>
            </a:r>
            <a:r>
              <a:rPr lang="en-US" sz="2800" dirty="0"/>
              <a:t> materials:</a:t>
            </a:r>
            <a:endParaRPr lang="en-CA" sz="2800" dirty="0"/>
          </a:p>
          <a:p>
            <a:pPr lvl="0"/>
            <a:r>
              <a:rPr lang="en-US" sz="2800" dirty="0"/>
              <a:t>Materials become charged due to </a:t>
            </a:r>
            <a:r>
              <a:rPr lang="en-US" sz="2800" u="sng" dirty="0"/>
              <a:t>friction</a:t>
            </a:r>
            <a:endParaRPr lang="en-CA" sz="2800" u="sng" dirty="0"/>
          </a:p>
          <a:p>
            <a:pPr lvl="0"/>
            <a:r>
              <a:rPr lang="en-US" sz="2800" dirty="0"/>
              <a:t>The </a:t>
            </a:r>
            <a:r>
              <a:rPr lang="en-US" sz="2800" u="sng" dirty="0"/>
              <a:t>electrons</a:t>
            </a:r>
            <a:r>
              <a:rPr lang="en-US" sz="2800" dirty="0"/>
              <a:t> will be rubbed </a:t>
            </a:r>
            <a:r>
              <a:rPr lang="en-US" sz="2800" u="sng" dirty="0"/>
              <a:t>off</a:t>
            </a:r>
            <a:r>
              <a:rPr lang="en-US" sz="2800" dirty="0"/>
              <a:t> of one material and transferred to the other material. The </a:t>
            </a:r>
            <a:r>
              <a:rPr lang="en-US" sz="2800" u="sng" dirty="0"/>
              <a:t>protons</a:t>
            </a:r>
            <a:r>
              <a:rPr lang="en-US" sz="2800" dirty="0"/>
              <a:t> will </a:t>
            </a:r>
            <a:r>
              <a:rPr lang="en-US" sz="2800" u="sng" dirty="0"/>
              <a:t>stay behind</a:t>
            </a:r>
            <a:r>
              <a:rPr lang="en-US" sz="2800" dirty="0"/>
              <a:t>. </a:t>
            </a:r>
            <a:endParaRPr lang="en-CA" sz="2800" dirty="0"/>
          </a:p>
          <a:p>
            <a:pPr lvl="1"/>
            <a:r>
              <a:rPr lang="en-US" sz="2400" dirty="0"/>
              <a:t>These two materials will be considered </a:t>
            </a:r>
            <a:r>
              <a:rPr lang="en-US" sz="2400" u="sng" dirty="0"/>
              <a:t>electrically charged</a:t>
            </a:r>
            <a:r>
              <a:rPr lang="en-US" sz="2400" dirty="0"/>
              <a:t>. </a:t>
            </a:r>
            <a:endParaRPr lang="en-CA" sz="2400" dirty="0"/>
          </a:p>
          <a:p>
            <a:pPr lvl="0"/>
            <a:r>
              <a:rPr lang="en-US" sz="2800" dirty="0"/>
              <a:t>Electrically charged materials will have an </a:t>
            </a:r>
            <a:r>
              <a:rPr lang="en-US" sz="2800" u="sng" dirty="0"/>
              <a:t>unequal</a:t>
            </a:r>
            <a:r>
              <a:rPr lang="en-US" sz="2800" dirty="0"/>
              <a:t> number of positive and negative charges. </a:t>
            </a:r>
            <a:endParaRPr lang="en-CA" sz="2800" dirty="0"/>
          </a:p>
          <a:p>
            <a:endParaRPr lang="en-CA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8F3B02-88BD-48D8-B074-C4868094069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12"/>
          <a:stretch/>
        </p:blipFill>
        <p:spPr bwMode="auto">
          <a:xfrm>
            <a:off x="8601971" y="64943"/>
            <a:ext cx="3405302" cy="31677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974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Law of Electric 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Law of Electric Charge states that: </a:t>
            </a:r>
            <a:endParaRPr lang="en-CA" sz="3200" dirty="0"/>
          </a:p>
          <a:p>
            <a:pPr lvl="0"/>
            <a:r>
              <a:rPr lang="en-US" sz="3200" u="sng" dirty="0"/>
              <a:t>Opposite</a:t>
            </a:r>
            <a:r>
              <a:rPr lang="en-US" sz="3200" dirty="0"/>
              <a:t> charges </a:t>
            </a:r>
            <a:r>
              <a:rPr lang="en-US" sz="3200" u="sng" dirty="0"/>
              <a:t>attract</a:t>
            </a:r>
            <a:r>
              <a:rPr lang="en-US" sz="3200" dirty="0"/>
              <a:t> each other</a:t>
            </a:r>
            <a:endParaRPr lang="en-CA" sz="3200" dirty="0"/>
          </a:p>
          <a:p>
            <a:pPr lvl="0"/>
            <a:r>
              <a:rPr lang="en-US" sz="3200" u="sng" dirty="0"/>
              <a:t>Like</a:t>
            </a:r>
            <a:r>
              <a:rPr lang="en-US" sz="3200" dirty="0"/>
              <a:t> charges </a:t>
            </a:r>
            <a:r>
              <a:rPr lang="en-US" sz="3200" u="sng" dirty="0"/>
              <a:t>repel</a:t>
            </a:r>
            <a:r>
              <a:rPr lang="en-US" sz="3200" dirty="0"/>
              <a:t> each other</a:t>
            </a:r>
            <a:endParaRPr lang="en-CA" sz="3200" dirty="0"/>
          </a:p>
          <a:p>
            <a:pPr lvl="0"/>
            <a:r>
              <a:rPr lang="en-US" sz="3200" u="sng" dirty="0"/>
              <a:t>Charged</a:t>
            </a:r>
            <a:r>
              <a:rPr lang="en-US" sz="3200" dirty="0"/>
              <a:t> objects will also </a:t>
            </a:r>
            <a:r>
              <a:rPr lang="en-US" sz="3200" u="sng" dirty="0"/>
              <a:t>attract</a:t>
            </a:r>
            <a:r>
              <a:rPr lang="en-US" sz="3200" dirty="0"/>
              <a:t> </a:t>
            </a:r>
            <a:r>
              <a:rPr lang="en-US" sz="3200" u="sng" dirty="0"/>
              <a:t>neutral</a:t>
            </a:r>
            <a:r>
              <a:rPr lang="en-US" sz="3200" dirty="0"/>
              <a:t> objects</a:t>
            </a:r>
            <a:endParaRPr lang="en-CA" sz="3200" dirty="0"/>
          </a:p>
          <a:p>
            <a:pPr marL="0" indent="0">
              <a:buNone/>
            </a:pPr>
            <a:endParaRPr lang="en-CA" sz="3200" dirty="0"/>
          </a:p>
        </p:txBody>
      </p:sp>
      <p:pic>
        <p:nvPicPr>
          <p:cNvPr id="4" name="Picture 3" descr="https://tisayyu.files.wordpress.com/2018/12/53934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674" y="5021407"/>
            <a:ext cx="6523962" cy="17119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622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Law of Electric 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Demo:</a:t>
            </a:r>
          </a:p>
          <a:p>
            <a:pPr marL="0" indent="0">
              <a:buNone/>
            </a:pPr>
            <a:r>
              <a:rPr lang="en-CA" dirty="0"/>
              <a:t>https://phet.colorado.edu/en/simulation/balloons-and-static-electricity</a:t>
            </a:r>
          </a:p>
        </p:txBody>
      </p:sp>
    </p:spTree>
    <p:extLst>
      <p:ext uri="{BB962C8B-B14F-4D97-AF65-F5344CB8AC3E}">
        <p14:creationId xmlns:p14="http://schemas.microsoft.com/office/powerpoint/2010/main" val="1136486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08" y="301175"/>
            <a:ext cx="10547384" cy="1478570"/>
          </a:xfrm>
        </p:spPr>
        <p:txBody>
          <a:bodyPr/>
          <a:lstStyle/>
          <a:p>
            <a:r>
              <a:rPr lang="en-CA" dirty="0"/>
              <a:t>Why does a charged balloon stick to a wall?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08" y="1536542"/>
            <a:ext cx="6829569" cy="354171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When a charged object (a balloon) is brought near a neutral object (the wall), the electrons in the neutral object do not come off as there is no friction being applied</a:t>
            </a:r>
            <a:endParaRPr lang="en-CA" dirty="0"/>
          </a:p>
          <a:p>
            <a:pPr lvl="0"/>
            <a:r>
              <a:rPr lang="en-US" dirty="0"/>
              <a:t>The negative charges in the wall are pushed away from the surface by the negative charges on the balloon (they want to repel each other)</a:t>
            </a:r>
            <a:endParaRPr lang="en-CA" dirty="0"/>
          </a:p>
          <a:p>
            <a:pPr lvl="0"/>
            <a:r>
              <a:rPr lang="en-US" dirty="0"/>
              <a:t>Positive charges in the wall (they cannot move) are attracted to the negative charges on the balloon</a:t>
            </a:r>
            <a:endParaRPr lang="en-CA" dirty="0"/>
          </a:p>
          <a:p>
            <a:pPr lvl="0"/>
            <a:r>
              <a:rPr lang="en-US" dirty="0"/>
              <a:t>This attraction is strong enough to hold the balloon to the wall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254744-E9DB-4E65-AA08-E93AB8569A8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738" y="2097088"/>
            <a:ext cx="3974898" cy="4104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280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FF40E-FB45-6A47-87DA-9BA72E4B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electricity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18B3E-99AD-AB40-9067-0BCA7DE78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be going to 4 different stations – follow the instructions at each station</a:t>
            </a:r>
          </a:p>
          <a:p>
            <a:r>
              <a:rPr lang="en-US" dirty="0"/>
              <a:t>When charging you material, take note of its tendency to lose/gain electrons by using the triboelectric series chart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AEED55-B17C-DD42-9A37-F4C8F42FF8C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248" y="4447626"/>
            <a:ext cx="8660523" cy="149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03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E078D-14F3-2249-A3ED-57E11A0EC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slip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41ECC-BB91-274C-BB19-668E62B60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After rubbing the balloon against hair, are the hair and rubber balloon charged or uncharged? What happens when you hold them against each other?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Draw (with positive and negative charges) what happens when you charge a balloon with human hair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97E99A-BC66-C948-99E6-EA21EC09A54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149" y="5043214"/>
            <a:ext cx="8660523" cy="149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73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If you were caught in a lightening storm, which of the following uniforms would keep you safe?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800" dirty="0"/>
              <a:t>A wetsuit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800" dirty="0"/>
              <a:t>A superman costume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800" dirty="0"/>
              <a:t>A medieval coat of armour 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800" dirty="0"/>
              <a:t>A birthday suit</a:t>
            </a:r>
          </a:p>
        </p:txBody>
      </p:sp>
    </p:spTree>
    <p:extLst>
      <p:ext uri="{BB962C8B-B14F-4D97-AF65-F5344CB8AC3E}">
        <p14:creationId xmlns:p14="http://schemas.microsoft.com/office/powerpoint/2010/main" val="1657414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If you were caught in a lightening storm, which of the following uniforms would keep you safe?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800" dirty="0"/>
              <a:t>A wetsuit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800" dirty="0"/>
              <a:t>A superman costume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800" u="sng" dirty="0"/>
              <a:t>A medieval coat of armour 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800" dirty="0"/>
              <a:t>A birthday suit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887" y="1801812"/>
            <a:ext cx="2361244" cy="44370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1412" y="6391274"/>
            <a:ext cx="7850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https://www.youtube.com/watch?v=eNxDgd3D_bU&amp;ab_channel=MinuteEarth</a:t>
            </a:r>
          </a:p>
        </p:txBody>
      </p:sp>
    </p:spTree>
    <p:extLst>
      <p:ext uri="{BB962C8B-B14F-4D97-AF65-F5344CB8AC3E}">
        <p14:creationId xmlns:p14="http://schemas.microsoft.com/office/powerpoint/2010/main" val="287638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Review…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61560"/>
            <a:ext cx="9905999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Electrons</a:t>
            </a:r>
            <a:endParaRPr lang="en-CA" sz="2800" dirty="0"/>
          </a:p>
          <a:p>
            <a:pPr lvl="0"/>
            <a:r>
              <a:rPr lang="en-US" sz="2800" dirty="0"/>
              <a:t>Carry a </a:t>
            </a:r>
            <a:r>
              <a:rPr lang="en-US" sz="2800" u="sng" dirty="0"/>
              <a:t>negative</a:t>
            </a:r>
            <a:r>
              <a:rPr lang="en-US" sz="2800" dirty="0"/>
              <a:t> charge</a:t>
            </a:r>
            <a:endParaRPr lang="en-CA" sz="2800" dirty="0"/>
          </a:p>
          <a:p>
            <a:pPr lvl="0"/>
            <a:r>
              <a:rPr lang="en-US" sz="2800" dirty="0"/>
              <a:t>Surround the nucleus on </a:t>
            </a:r>
            <a:r>
              <a:rPr lang="en-US" sz="2800" u="sng" dirty="0"/>
              <a:t>energy shells </a:t>
            </a:r>
            <a:r>
              <a:rPr lang="en-US" sz="2800" dirty="0"/>
              <a:t>and can be transferred from one atom to another</a:t>
            </a:r>
            <a:endParaRPr lang="en-CA" sz="2800" dirty="0"/>
          </a:p>
          <a:p>
            <a:pPr marL="0" indent="0">
              <a:buNone/>
            </a:pPr>
            <a:r>
              <a:rPr lang="en-US" sz="2800" dirty="0"/>
              <a:t>Protons</a:t>
            </a:r>
            <a:endParaRPr lang="en-CA" sz="2800" dirty="0"/>
          </a:p>
          <a:p>
            <a:pPr lvl="0"/>
            <a:r>
              <a:rPr lang="en-US" sz="2800" dirty="0"/>
              <a:t>Carry a </a:t>
            </a:r>
            <a:r>
              <a:rPr lang="en-US" sz="2800" u="sng" dirty="0"/>
              <a:t>positive</a:t>
            </a:r>
            <a:r>
              <a:rPr lang="en-US" sz="2800" dirty="0"/>
              <a:t> charge </a:t>
            </a:r>
            <a:endParaRPr lang="en-CA" sz="2800" dirty="0"/>
          </a:p>
          <a:p>
            <a:pPr lvl="0"/>
            <a:r>
              <a:rPr lang="en-US" sz="2800" dirty="0"/>
              <a:t>Located within the </a:t>
            </a:r>
            <a:r>
              <a:rPr lang="en-US" sz="2800" u="sng" dirty="0"/>
              <a:t>nucleus</a:t>
            </a:r>
            <a:r>
              <a:rPr lang="en-US" sz="2800" dirty="0"/>
              <a:t> and are held firmly in place</a:t>
            </a:r>
            <a:endParaRPr lang="en-CA" sz="2800" dirty="0"/>
          </a:p>
          <a:p>
            <a:endParaRPr lang="en-CA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A966C7-37D1-CF4F-84AF-CE1BF4BEF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350" y="820160"/>
            <a:ext cx="38989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9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Static Electricity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228" y="1658143"/>
            <a:ext cx="7277372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/>
              <a:t>Static electricity is a result of the </a:t>
            </a:r>
            <a:r>
              <a:rPr lang="en-US" sz="2600" u="sng" dirty="0"/>
              <a:t>imbalance</a:t>
            </a:r>
            <a:r>
              <a:rPr lang="en-US" sz="2600" dirty="0"/>
              <a:t> between </a:t>
            </a:r>
            <a:r>
              <a:rPr lang="en-US" sz="2600" u="sng" dirty="0"/>
              <a:t>negative</a:t>
            </a:r>
            <a:r>
              <a:rPr lang="en-US" sz="2600" dirty="0"/>
              <a:t> and </a:t>
            </a:r>
            <a:r>
              <a:rPr lang="en-US" sz="2600" u="sng" dirty="0"/>
              <a:t>positive</a:t>
            </a:r>
            <a:r>
              <a:rPr lang="en-US" sz="2600" dirty="0"/>
              <a:t> charges within or on the surface of an object. </a:t>
            </a:r>
          </a:p>
          <a:p>
            <a:pPr marL="0" indent="0">
              <a:buNone/>
            </a:pPr>
            <a:r>
              <a:rPr lang="en-US" sz="2600" dirty="0"/>
              <a:t>These charges can build up on the surface of an object until they find a way to be released or discharged. </a:t>
            </a:r>
          </a:p>
          <a:p>
            <a:pPr marL="0" indent="0">
              <a:buNone/>
            </a:pPr>
            <a:r>
              <a:rPr lang="en-US" sz="2600" dirty="0"/>
              <a:t>A sudden flow of electrons from one charged object to another is called </a:t>
            </a:r>
            <a:r>
              <a:rPr lang="en-US" sz="2600" u="sng" dirty="0"/>
              <a:t>static</a:t>
            </a:r>
            <a:r>
              <a:rPr lang="en-US" sz="2600" dirty="0"/>
              <a:t> </a:t>
            </a:r>
            <a:r>
              <a:rPr lang="en-US" sz="2600" u="sng" dirty="0"/>
              <a:t>discharge</a:t>
            </a:r>
            <a:r>
              <a:rPr lang="en-US" sz="2600" dirty="0"/>
              <a:t>. This can result in a </a:t>
            </a:r>
            <a:r>
              <a:rPr lang="en-US" sz="2600" u="sng" dirty="0"/>
              <a:t>spark</a:t>
            </a:r>
            <a:r>
              <a:rPr lang="en-US" sz="2600" dirty="0"/>
              <a:t> or </a:t>
            </a:r>
            <a:r>
              <a:rPr lang="en-US" sz="2600" u="sng" dirty="0"/>
              <a:t>shock</a:t>
            </a:r>
            <a:r>
              <a:rPr lang="en-US" sz="2600" dirty="0"/>
              <a:t> (i.e., when you touch a metal doorknob after walking on a carpet in socks). </a:t>
            </a:r>
            <a:endParaRPr lang="en-CA" sz="2600" dirty="0"/>
          </a:p>
          <a:p>
            <a:endParaRPr lang="en-CA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72D06B-AEBF-E741-A2E1-9674028107C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705002"/>
            <a:ext cx="3799491" cy="249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3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Static Electricity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58143"/>
            <a:ext cx="9905999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It is possible to generate static electricity through </a:t>
            </a:r>
            <a:r>
              <a:rPr lang="en-US" sz="2800" b="1" u="sng" dirty="0"/>
              <a:t>friction</a:t>
            </a:r>
            <a:r>
              <a:rPr lang="en-US" sz="2800" dirty="0"/>
              <a:t>. This will result in </a:t>
            </a:r>
            <a:r>
              <a:rPr lang="en-US" sz="2800" u="sng" dirty="0"/>
              <a:t>electrons</a:t>
            </a:r>
            <a:r>
              <a:rPr lang="en-US" sz="2800" dirty="0"/>
              <a:t> being </a:t>
            </a:r>
            <a:r>
              <a:rPr lang="en-US" sz="2800" u="sng" dirty="0"/>
              <a:t>transferred</a:t>
            </a:r>
            <a:r>
              <a:rPr lang="en-US" sz="2800" dirty="0"/>
              <a:t> from one material to another material. </a:t>
            </a:r>
            <a:endParaRPr lang="en-CA" sz="2800" dirty="0"/>
          </a:p>
          <a:p>
            <a:pPr lvl="0"/>
            <a:r>
              <a:rPr lang="en-US" sz="2800" dirty="0"/>
              <a:t>When electrons are rubbed off a material, it becomes positively charged</a:t>
            </a:r>
            <a:endParaRPr lang="en-CA" sz="2800" dirty="0"/>
          </a:p>
          <a:p>
            <a:pPr lvl="0"/>
            <a:r>
              <a:rPr lang="en-US" sz="2800" dirty="0"/>
              <a:t>The other material gains electrons and becomes negatively charged</a:t>
            </a:r>
            <a:endParaRPr lang="en-CA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4DA221-6F6B-1640-9008-541DEC5AC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668" y="5194070"/>
            <a:ext cx="6203616" cy="160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1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Video: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https://www.youtube.com/watch?v=yc2-363MIQs&amp;ab_channel=TED-Ed</a:t>
            </a:r>
          </a:p>
        </p:txBody>
      </p:sp>
    </p:spTree>
    <p:extLst>
      <p:ext uri="{BB962C8B-B14F-4D97-AF65-F5344CB8AC3E}">
        <p14:creationId xmlns:p14="http://schemas.microsoft.com/office/powerpoint/2010/main" val="599730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Static Electricity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2F93E3-456A-4B81-9739-284F0534B36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91" y="965834"/>
            <a:ext cx="11046289" cy="5156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3733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A0D29-3051-FE48-9B02-1BF627068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96315-3B2C-7B4A-A7DD-4DE2D29DE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42448"/>
            <a:ext cx="9905999" cy="4397034"/>
          </a:xfrm>
        </p:spPr>
        <p:txBody>
          <a:bodyPr>
            <a:normAutofit/>
          </a:bodyPr>
          <a:lstStyle/>
          <a:p>
            <a:pPr marL="457200" lvl="0" indent="-457200">
              <a:buAutoNum type="arabicPeriod"/>
            </a:pPr>
            <a:r>
              <a:rPr lang="en-US" dirty="0"/>
              <a:t>Explain the relationship among negative charges, positive charges, electrons, and protons.</a:t>
            </a:r>
          </a:p>
          <a:p>
            <a:pPr lvl="0">
              <a:buFontTx/>
              <a:buChar char="-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Everything is made up of atoms. Within the atom are protons and electrons</a:t>
            </a:r>
          </a:p>
          <a:p>
            <a:pPr lvl="0">
              <a:buFontTx/>
              <a:buChar char="-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Protons carry a positive charge</a:t>
            </a:r>
          </a:p>
          <a:p>
            <a:pPr lvl="0">
              <a:buFontTx/>
              <a:buChar char="-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Electrons carry a negative charge 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en-US" dirty="0"/>
              <a:t>2. What action causes </a:t>
            </a:r>
            <a:r>
              <a:rPr lang="en-US" b="1" dirty="0"/>
              <a:t>electrons</a:t>
            </a:r>
            <a:r>
              <a:rPr lang="en-US" dirty="0"/>
              <a:t> to be moved from one material to another?</a:t>
            </a:r>
          </a:p>
          <a:p>
            <a:pPr marL="0" lv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- Friction! 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2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321</TotalTime>
  <Words>709</Words>
  <Application>Microsoft Macintosh PowerPoint</Application>
  <PresentationFormat>Widescreen</PresentationFormat>
  <Paragraphs>73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Tw Cen MT</vt:lpstr>
      <vt:lpstr>Circuit</vt:lpstr>
      <vt:lpstr>Physics II</vt:lpstr>
      <vt:lpstr>If you were caught in a lightening storm, which of the following uniforms would keep you safe?</vt:lpstr>
      <vt:lpstr>If you were caught in a lightening storm, which of the following uniforms would keep you safe?</vt:lpstr>
      <vt:lpstr>Review…</vt:lpstr>
      <vt:lpstr>Static Electricity</vt:lpstr>
      <vt:lpstr>Static Electricity</vt:lpstr>
      <vt:lpstr>Video:</vt:lpstr>
      <vt:lpstr>Static Electricity</vt:lpstr>
      <vt:lpstr>Practice questions </vt:lpstr>
      <vt:lpstr>Charged vs Uncharged Materials</vt:lpstr>
      <vt:lpstr>Charged vs Uncharged Materials</vt:lpstr>
      <vt:lpstr>Law of Electric Charge</vt:lpstr>
      <vt:lpstr>Law of Electric Charge</vt:lpstr>
      <vt:lpstr>Why does a charged balloon stick to a wall?</vt:lpstr>
      <vt:lpstr>Static electricity lab</vt:lpstr>
      <vt:lpstr>Exit slip</vt:lpstr>
    </vt:vector>
  </TitlesOfParts>
  <Company>Delta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II</dc:title>
  <dc:creator>Eve Tsou</dc:creator>
  <cp:lastModifiedBy>Microsoft Office User</cp:lastModifiedBy>
  <cp:revision>17</cp:revision>
  <dcterms:created xsi:type="dcterms:W3CDTF">2020-10-04T20:17:43Z</dcterms:created>
  <dcterms:modified xsi:type="dcterms:W3CDTF">2021-06-01T21:20:13Z</dcterms:modified>
</cp:coreProperties>
</file>