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72" r:id="rId2"/>
    <p:sldId id="27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9" r:id="rId12"/>
    <p:sldId id="264" r:id="rId13"/>
    <p:sldId id="265" r:id="rId14"/>
    <p:sldId id="266" r:id="rId15"/>
    <p:sldId id="271" r:id="rId16"/>
    <p:sldId id="274" r:id="rId17"/>
    <p:sldId id="267" r:id="rId18"/>
    <p:sldId id="268" r:id="rId19"/>
    <p:sldId id="27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4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00" y="6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6/15/21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6/15/21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6/15/21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6/15/21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6/15/21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IyBpi7B-dE&amp;ab_channel=AtlasPr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Q3Tj-tdQIk&amp;ab_channel=MooMooMathandScienc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4pWafuvdrY&amp;ab_channel=TED-E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s://www.youtube.com/watch?v=e7ZqMTBwFVs&amp;ab_channel=MinuteEart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CAA94-96BC-C949-A556-F5364F669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parts of the atmosphere do we lose everyday because of the sun?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9CC7E-F7E4-4C43-92CA-3437921D8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Hydrogen</a:t>
            </a:r>
          </a:p>
          <a:p>
            <a:r>
              <a:rPr lang="en-US" dirty="0"/>
              <a:t>2. Oxygen</a:t>
            </a:r>
          </a:p>
          <a:p>
            <a:r>
              <a:rPr lang="en-US" dirty="0"/>
              <a:t>3. Nitrogen</a:t>
            </a:r>
          </a:p>
          <a:p>
            <a:r>
              <a:rPr lang="en-US" dirty="0"/>
              <a:t>4. Ozone </a:t>
            </a:r>
          </a:p>
        </p:txBody>
      </p:sp>
    </p:spTree>
    <p:extLst>
      <p:ext uri="{BB962C8B-B14F-4D97-AF65-F5344CB8AC3E}">
        <p14:creationId xmlns:p14="http://schemas.microsoft.com/office/powerpoint/2010/main" val="4140255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Winds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Along with the rising and sinking of the air, the </a:t>
            </a:r>
            <a:r>
              <a:rPr lang="en-US" sz="2800" u="sng" dirty="0"/>
              <a:t>Coriolis</a:t>
            </a:r>
            <a:r>
              <a:rPr lang="en-US" sz="2800" dirty="0"/>
              <a:t> </a:t>
            </a:r>
            <a:r>
              <a:rPr lang="en-US" sz="2800" u="sng" dirty="0"/>
              <a:t>effect</a:t>
            </a:r>
            <a:r>
              <a:rPr lang="en-US" sz="2800" dirty="0"/>
              <a:t> plays a part in how wind is distributed around the Earth. </a:t>
            </a:r>
          </a:p>
          <a:p>
            <a:pPr marL="0" indent="0">
              <a:buNone/>
            </a:pPr>
            <a:r>
              <a:rPr lang="en-US" sz="2800" dirty="0"/>
              <a:t>The Coriolis effect occurs due to </a:t>
            </a:r>
            <a:r>
              <a:rPr lang="en-US" sz="2800" u="sng" dirty="0"/>
              <a:t>Earth’s</a:t>
            </a:r>
            <a:r>
              <a:rPr lang="en-US" sz="2800" dirty="0"/>
              <a:t> </a:t>
            </a:r>
            <a:r>
              <a:rPr lang="en-US" sz="2800" u="sng" dirty="0"/>
              <a:t>rotation</a:t>
            </a:r>
            <a:r>
              <a:rPr lang="en-US" sz="2800" dirty="0"/>
              <a:t>; Earth tends to rotate faster at the equator than at the poles. </a:t>
            </a:r>
          </a:p>
          <a:p>
            <a:pPr marL="0" indent="0">
              <a:buNone/>
            </a:pPr>
            <a:r>
              <a:rPr lang="en-US" sz="2800" dirty="0"/>
              <a:t>The Coriolis effect makes things (like planes or air) travelling around the Earth appear to move in a curved fashion. </a:t>
            </a:r>
            <a:endParaRPr lang="en-CA" sz="2800" dirty="0"/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5002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u="sng" dirty="0">
                <a:hlinkClick r:id="rId2"/>
              </a:rPr>
              <a:t>https://www.youtube.com/watch?v=HIyBpi7B-dE&amp;ab_channel=AtlasPro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442229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864" y="2150572"/>
            <a:ext cx="2947482" cy="2547711"/>
          </a:xfrm>
        </p:spPr>
        <p:txBody>
          <a:bodyPr/>
          <a:lstStyle/>
          <a:p>
            <a:r>
              <a:rPr lang="en-CA" dirty="0"/>
              <a:t>Winds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4639751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There are three major types of winds that the Earth has:</a:t>
            </a:r>
            <a:endParaRPr lang="en-CA" sz="2800" dirty="0"/>
          </a:p>
          <a:p>
            <a:pPr marL="457200" lvl="0" indent="-457200">
              <a:buFont typeface="+mj-lt"/>
              <a:buAutoNum type="arabicPeriod"/>
            </a:pPr>
            <a:r>
              <a:rPr lang="en-US" sz="2800" u="sng" dirty="0"/>
              <a:t>Trade</a:t>
            </a:r>
            <a:r>
              <a:rPr lang="en-US" sz="2800" dirty="0"/>
              <a:t> </a:t>
            </a:r>
            <a:r>
              <a:rPr lang="en-US" sz="2800" u="sng" dirty="0"/>
              <a:t>winds</a:t>
            </a:r>
            <a:r>
              <a:rPr lang="en-US" sz="2800" dirty="0"/>
              <a:t>: </a:t>
            </a:r>
            <a:endParaRPr lang="en-CA" sz="2800" dirty="0"/>
          </a:p>
          <a:p>
            <a:pPr lvl="0"/>
            <a:r>
              <a:rPr lang="en-US" sz="2800" dirty="0"/>
              <a:t>Move east to west</a:t>
            </a:r>
            <a:endParaRPr lang="en-CA" sz="2800" dirty="0"/>
          </a:p>
          <a:p>
            <a:pPr lvl="0"/>
            <a:r>
              <a:rPr lang="en-US" sz="2800" dirty="0"/>
              <a:t>Air near the equator warms, rises, and travels north or south</a:t>
            </a:r>
            <a:endParaRPr lang="en-CA" sz="2800" dirty="0"/>
          </a:p>
          <a:p>
            <a:pPr lvl="0"/>
            <a:r>
              <a:rPr lang="en-US" sz="2800" dirty="0"/>
              <a:t>At the north or south, the air cools, sinks, and moves west</a:t>
            </a:r>
            <a:endParaRPr lang="en-CA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3DA5E5-4B37-49F5-ADEF-58C9B54E408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19" y="1348123"/>
            <a:ext cx="3682981" cy="3969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913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864" y="2150572"/>
            <a:ext cx="2947482" cy="2547711"/>
          </a:xfrm>
        </p:spPr>
        <p:txBody>
          <a:bodyPr/>
          <a:lstStyle/>
          <a:p>
            <a:r>
              <a:rPr lang="en-CA" dirty="0"/>
              <a:t>Winds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4639751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There are three major types of winds that the Earth has:</a:t>
            </a:r>
            <a:endParaRPr lang="en-CA" sz="2800" dirty="0"/>
          </a:p>
          <a:p>
            <a:pPr marL="457200" lvl="0" indent="-457200">
              <a:buFont typeface="+mj-lt"/>
              <a:buAutoNum type="arabicPeriod" startAt="2"/>
            </a:pPr>
            <a:r>
              <a:rPr lang="en-US" sz="2800" u="sng" dirty="0"/>
              <a:t>Westerlies</a:t>
            </a:r>
            <a:r>
              <a:rPr lang="en-US" sz="2800" dirty="0"/>
              <a:t>:</a:t>
            </a:r>
            <a:endParaRPr lang="en-CA" sz="2800" dirty="0"/>
          </a:p>
          <a:p>
            <a:pPr lvl="0"/>
            <a:r>
              <a:rPr lang="en-US" sz="2800" dirty="0"/>
              <a:t>Move from west to east</a:t>
            </a:r>
            <a:endParaRPr lang="en-CA" sz="2800" dirty="0"/>
          </a:p>
          <a:p>
            <a:pPr lvl="0"/>
            <a:r>
              <a:rPr lang="en-US" sz="2800" dirty="0"/>
              <a:t>Steady winds that move much of the weather across North America</a:t>
            </a:r>
            <a:endParaRPr lang="en-CA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3DA5E5-4B37-49F5-ADEF-58C9B54E408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19" y="1348123"/>
            <a:ext cx="3682981" cy="3969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620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864" y="2150572"/>
            <a:ext cx="2947482" cy="2547711"/>
          </a:xfrm>
        </p:spPr>
        <p:txBody>
          <a:bodyPr/>
          <a:lstStyle/>
          <a:p>
            <a:r>
              <a:rPr lang="en-CA" dirty="0"/>
              <a:t>Winds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4639751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There are three major types of winds that the Earth has:</a:t>
            </a:r>
            <a:endParaRPr lang="en-CA" sz="2800" dirty="0"/>
          </a:p>
          <a:p>
            <a:pPr marL="457200" lvl="0" indent="-457200">
              <a:buFont typeface="+mj-lt"/>
              <a:buAutoNum type="arabicPeriod" startAt="3"/>
            </a:pPr>
            <a:r>
              <a:rPr lang="en-US" sz="2800" u="sng" dirty="0"/>
              <a:t>Polar</a:t>
            </a:r>
            <a:r>
              <a:rPr lang="en-US" sz="2800" dirty="0"/>
              <a:t> </a:t>
            </a:r>
            <a:r>
              <a:rPr lang="en-US" sz="2800" u="sng" dirty="0"/>
              <a:t>easterlies</a:t>
            </a:r>
            <a:r>
              <a:rPr lang="en-US" sz="2800" dirty="0"/>
              <a:t>:</a:t>
            </a:r>
            <a:endParaRPr lang="en-CA" sz="2800" dirty="0"/>
          </a:p>
          <a:p>
            <a:pPr lvl="0"/>
            <a:r>
              <a:rPr lang="en-US" sz="2800" dirty="0"/>
              <a:t>Travel from east to west</a:t>
            </a:r>
            <a:endParaRPr lang="en-CA" sz="2800" dirty="0"/>
          </a:p>
          <a:p>
            <a:pPr lvl="0"/>
            <a:r>
              <a:rPr lang="en-US" sz="2800" dirty="0"/>
              <a:t>Move cold air from polar regions back toward equator</a:t>
            </a:r>
            <a:endParaRPr lang="en-CA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3DA5E5-4B37-49F5-ADEF-58C9B54E408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19" y="1348123"/>
            <a:ext cx="3682981" cy="3969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988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A" sz="2400" dirty="0">
              <a:hlinkClick r:id="rId2"/>
            </a:endParaRPr>
          </a:p>
          <a:p>
            <a:pPr marL="0" indent="0">
              <a:buNone/>
            </a:pPr>
            <a:r>
              <a:rPr lang="en-CA" sz="2400" dirty="0">
                <a:hlinkClick r:id="rId2"/>
              </a:rPr>
              <a:t>https://www.youtube.com/watch?v=NQ3Tj-tdQIk&amp;ab_channel=MooMooMathandScience</a:t>
            </a:r>
            <a:endParaRPr lang="en-CA" sz="2400" dirty="0"/>
          </a:p>
          <a:p>
            <a:pPr marL="0" indent="0"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574047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78ADC-07B7-6A44-933A-53812DF43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28019-6785-594D-8E22-D564AD92F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889" y="-194671"/>
            <a:ext cx="7315200" cy="51206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Predict what would happen to Earth’s four spheres if the concentration of greenhouse gases in the atmosphere increased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Atmosphere – increase in greenhouse gases (H2O, CO2, CH</a:t>
            </a:r>
            <a:r>
              <a:rPr lang="en-US" baseline="-25000" dirty="0">
                <a:solidFill>
                  <a:srgbClr val="002060"/>
                </a:solidFill>
              </a:rPr>
              <a:t>4</a:t>
            </a:r>
            <a:r>
              <a:rPr lang="en-US" dirty="0">
                <a:solidFill>
                  <a:srgbClr val="002060"/>
                </a:solidFill>
              </a:rPr>
              <a:t>, N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O)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Biosphere – extreme weather events lead to animal and human fatalities 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Hydrosphere – ice caps melt; increase in sea level 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Geosphere – less land above sea water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Create an illustration to explain how the warming and cooling of air generates wind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5B8E8C-5EB2-EE43-8B35-FC9392382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869" y="4168768"/>
            <a:ext cx="4427220" cy="250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7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Ocean Currents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323" y="88254"/>
            <a:ext cx="7315200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/>
              <a:t>Ocean</a:t>
            </a:r>
            <a:r>
              <a:rPr lang="en-US" sz="2800" dirty="0"/>
              <a:t> </a:t>
            </a:r>
            <a:r>
              <a:rPr lang="en-US" sz="2800" u="sng" dirty="0"/>
              <a:t>currents</a:t>
            </a:r>
            <a:r>
              <a:rPr lang="en-US" sz="2800" dirty="0"/>
              <a:t> are also able to move thermal energy around the Earth. There are two major types of ocean currents:</a:t>
            </a:r>
            <a:endParaRPr lang="en-CA" sz="2800" dirty="0"/>
          </a:p>
          <a:p>
            <a:pPr marL="457200" lvl="0" indent="-457200">
              <a:buFont typeface="+mj-lt"/>
              <a:buAutoNum type="arabicPeriod"/>
            </a:pPr>
            <a:r>
              <a:rPr lang="en-US" sz="2800" u="sng" dirty="0"/>
              <a:t>Surface</a:t>
            </a:r>
            <a:r>
              <a:rPr lang="en-US" sz="2800" dirty="0"/>
              <a:t> </a:t>
            </a:r>
            <a:r>
              <a:rPr lang="en-US" sz="2800" u="sng" dirty="0"/>
              <a:t>currents</a:t>
            </a:r>
            <a:endParaRPr lang="en-CA" sz="2800" u="sng" dirty="0"/>
          </a:p>
          <a:p>
            <a:pPr lvl="1"/>
            <a:r>
              <a:rPr lang="en-US" sz="2400" dirty="0"/>
              <a:t>These are created by the movement of the wind</a:t>
            </a:r>
            <a:endParaRPr lang="en-CA" sz="2400" dirty="0"/>
          </a:p>
          <a:p>
            <a:pPr lvl="1"/>
            <a:r>
              <a:rPr lang="en-US" sz="2400" dirty="0"/>
              <a:t>Warm currents move heat from the equator to the poles while cold currents move cold water from the poles to the equator </a:t>
            </a:r>
            <a:endParaRPr lang="en-CA" sz="2400" dirty="0"/>
          </a:p>
          <a:p>
            <a:endParaRPr lang="en-CA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045668-7BC2-4721-A7F5-E0188B831E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323" y="4056380"/>
            <a:ext cx="7795369" cy="2801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23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Ocean Currents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7664" y="69780"/>
            <a:ext cx="7315200" cy="512064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2"/>
            </a:pPr>
            <a:r>
              <a:rPr lang="en-US" sz="2800" u="sng" dirty="0"/>
              <a:t>Great</a:t>
            </a:r>
            <a:r>
              <a:rPr lang="en-US" sz="2800" dirty="0"/>
              <a:t> </a:t>
            </a:r>
            <a:r>
              <a:rPr lang="en-US" sz="2800" u="sng" dirty="0"/>
              <a:t>Ocean</a:t>
            </a:r>
            <a:r>
              <a:rPr lang="en-US" sz="2800" dirty="0"/>
              <a:t> </a:t>
            </a:r>
            <a:r>
              <a:rPr lang="en-US" sz="2800" u="sng" dirty="0"/>
              <a:t>Conveyer</a:t>
            </a:r>
            <a:r>
              <a:rPr lang="en-US" sz="2800" dirty="0"/>
              <a:t> </a:t>
            </a:r>
            <a:r>
              <a:rPr lang="en-US" sz="2800" u="sng" dirty="0"/>
              <a:t>Belt</a:t>
            </a:r>
            <a:endParaRPr lang="en-CA" sz="2800" u="sng" dirty="0"/>
          </a:p>
          <a:p>
            <a:pPr lvl="1"/>
            <a:r>
              <a:rPr lang="en-US" sz="2400" dirty="0"/>
              <a:t>A system of deep water currents that move deep </a:t>
            </a:r>
            <a:r>
              <a:rPr lang="en-US" sz="2400" u="sng" dirty="0"/>
              <a:t>water</a:t>
            </a:r>
            <a:r>
              <a:rPr lang="en-US" sz="2400" dirty="0"/>
              <a:t>, </a:t>
            </a:r>
            <a:r>
              <a:rPr lang="en-US" sz="2400" u="sng" dirty="0"/>
              <a:t>heat</a:t>
            </a:r>
            <a:r>
              <a:rPr lang="en-US" sz="2400" dirty="0"/>
              <a:t>, and </a:t>
            </a:r>
            <a:r>
              <a:rPr lang="en-US" sz="2400" u="sng" dirty="0"/>
              <a:t>nutrients</a:t>
            </a:r>
            <a:r>
              <a:rPr lang="en-US" sz="2400" dirty="0"/>
              <a:t> around the Earth</a:t>
            </a:r>
            <a:endParaRPr lang="en-CA" sz="2400" dirty="0"/>
          </a:p>
          <a:p>
            <a:pPr lvl="1"/>
            <a:r>
              <a:rPr lang="en-US" sz="2400" u="sng" dirty="0"/>
              <a:t>Movement</a:t>
            </a:r>
            <a:r>
              <a:rPr lang="en-US" sz="2400" dirty="0"/>
              <a:t> of this water is based on the </a:t>
            </a:r>
            <a:r>
              <a:rPr lang="en-US" sz="2400" u="sng" dirty="0"/>
              <a:t>temperature</a:t>
            </a:r>
            <a:r>
              <a:rPr lang="en-US" sz="2400" dirty="0"/>
              <a:t> of the </a:t>
            </a:r>
            <a:r>
              <a:rPr lang="en-US" sz="2400" u="sng" dirty="0"/>
              <a:t>water</a:t>
            </a:r>
            <a:r>
              <a:rPr lang="en-US" sz="2400" dirty="0"/>
              <a:t> and the </a:t>
            </a:r>
            <a:r>
              <a:rPr lang="en-US" sz="2400" u="sng" dirty="0"/>
              <a:t>salt</a:t>
            </a:r>
            <a:r>
              <a:rPr lang="en-US" sz="2400" dirty="0"/>
              <a:t> </a:t>
            </a:r>
            <a:r>
              <a:rPr lang="en-US" sz="2400" u="sng" dirty="0"/>
              <a:t>content</a:t>
            </a:r>
            <a:r>
              <a:rPr lang="en-US" sz="2400" dirty="0"/>
              <a:t> </a:t>
            </a:r>
            <a:endParaRPr lang="en-CA" sz="2400" dirty="0"/>
          </a:p>
          <a:p>
            <a:pPr lvl="2"/>
            <a:r>
              <a:rPr lang="en-US" sz="2000" dirty="0"/>
              <a:t>Cold water is denser than warm water so it will sink; warm water is less dense than cold water so it will rise </a:t>
            </a:r>
            <a:endParaRPr lang="en-CA" sz="2000" dirty="0"/>
          </a:p>
          <a:p>
            <a:pPr lvl="2"/>
            <a:r>
              <a:rPr lang="en-US" sz="2000" dirty="0"/>
              <a:t>Saltier water is denser so it will sink and move the less salty water up </a:t>
            </a:r>
            <a:endParaRPr lang="en-CA" sz="2000" dirty="0"/>
          </a:p>
          <a:p>
            <a:endParaRPr lang="en-CA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DE3984-4635-4195-9952-9446704614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556" y="3942212"/>
            <a:ext cx="7018308" cy="2915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914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>
                <a:hlinkClick r:id="rId2"/>
              </a:rPr>
              <a:t>https://www.youtube.com/watch?v=p4pWafuvdrY&amp;ab_channel=TED-Ed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5200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CAA94-96BC-C949-A556-F5364F669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parts of the atmosphere do we lose everyday because of the sun?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9CC7E-F7E4-4C43-92CA-3437921D8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1. Hydrogen</a:t>
            </a:r>
          </a:p>
          <a:p>
            <a:r>
              <a:rPr lang="en-US" dirty="0"/>
              <a:t>2. Oxygen</a:t>
            </a:r>
          </a:p>
          <a:p>
            <a:r>
              <a:rPr lang="en-US" dirty="0"/>
              <a:t>3. Nitrogen</a:t>
            </a:r>
          </a:p>
          <a:p>
            <a:r>
              <a:rPr lang="en-US" dirty="0"/>
              <a:t>4. Ozone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107640-69E3-4B48-B46F-1B6CAC846B35}"/>
              </a:ext>
            </a:extLst>
          </p:cNvPr>
          <p:cNvSpPr/>
          <p:nvPr/>
        </p:nvSpPr>
        <p:spPr>
          <a:xfrm>
            <a:off x="3404681" y="58146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https://www.youtube.com/watch?v=e7ZqMTBwFVs&amp;ab_channel=MinuteEarth</a:t>
            </a:r>
            <a:r>
              <a:rPr lang="en-CA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AFF4A8-2317-5241-A48E-C49AFF808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603" y="535703"/>
            <a:ext cx="4178404" cy="23503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EF7673-95C8-AB4B-9A1E-97DA745CE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230760"/>
            <a:ext cx="4178404" cy="235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77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Earth Science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AutoNum type="arabicPeriod"/>
            </a:pPr>
            <a:r>
              <a:rPr lang="en-CA" dirty="0"/>
              <a:t>Solar Energy</a:t>
            </a:r>
          </a:p>
          <a:p>
            <a:pPr marL="457200" indent="-457200">
              <a:buAutoNum type="arabicPeriod"/>
            </a:pPr>
            <a:r>
              <a:rPr lang="en-CA" dirty="0"/>
              <a:t>Winds</a:t>
            </a:r>
          </a:p>
          <a:p>
            <a:pPr marL="457200" indent="-457200">
              <a:buAutoNum type="arabicPeriod"/>
            </a:pPr>
            <a:r>
              <a:rPr lang="en-CA" dirty="0"/>
              <a:t>Ocean Currents</a:t>
            </a:r>
          </a:p>
        </p:txBody>
      </p:sp>
    </p:spTree>
    <p:extLst>
      <p:ext uri="{BB962C8B-B14F-4D97-AF65-F5344CB8AC3E}">
        <p14:creationId xmlns:p14="http://schemas.microsoft.com/office/powerpoint/2010/main" val="1629551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Solar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208" y="0"/>
            <a:ext cx="7315200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Solar energy comes from the </a:t>
            </a:r>
            <a:r>
              <a:rPr lang="en-US" sz="3200" u="sng" dirty="0"/>
              <a:t>Sun</a:t>
            </a:r>
            <a:r>
              <a:rPr lang="en-US" sz="3200" dirty="0"/>
              <a:t>. </a:t>
            </a:r>
          </a:p>
          <a:p>
            <a:pPr marL="0" indent="0">
              <a:buNone/>
            </a:pPr>
            <a:r>
              <a:rPr lang="en-US" sz="3200" dirty="0"/>
              <a:t>The solar energy that reaches Earth can either be </a:t>
            </a:r>
            <a:r>
              <a:rPr lang="en-US" sz="3200" u="sng" dirty="0"/>
              <a:t>absorbed</a:t>
            </a:r>
            <a:r>
              <a:rPr lang="en-US" sz="3200" dirty="0"/>
              <a:t> and/or </a:t>
            </a:r>
            <a:r>
              <a:rPr lang="en-US" sz="3200" u="sng" dirty="0"/>
              <a:t>reflected</a:t>
            </a:r>
            <a:r>
              <a:rPr lang="en-US" sz="3200" dirty="0"/>
              <a:t> by Earth’s </a:t>
            </a:r>
            <a:r>
              <a:rPr lang="en-US" sz="3200" u="sng" dirty="0"/>
              <a:t>atmosphere</a:t>
            </a:r>
            <a:r>
              <a:rPr lang="en-US" sz="3200" dirty="0"/>
              <a:t> and its </a:t>
            </a:r>
            <a:r>
              <a:rPr lang="en-US" sz="3200" u="sng" dirty="0"/>
              <a:t>surface</a:t>
            </a:r>
            <a:r>
              <a:rPr lang="en-US" sz="3200" dirty="0"/>
              <a:t>. </a:t>
            </a:r>
            <a:endParaRPr lang="en-CA" sz="3200" dirty="0"/>
          </a:p>
          <a:p>
            <a:endParaRPr lang="en-CA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676435-65F8-6E43-8E06-C9BBF1877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122" y="3726080"/>
            <a:ext cx="4466560" cy="278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5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1" y="73833"/>
            <a:ext cx="11997228" cy="6784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8146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Solar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311215"/>
            <a:ext cx="7315200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Within Earth’s atmosphere, there are a number of </a:t>
            </a:r>
            <a:r>
              <a:rPr lang="en-US" sz="3200" u="sng" dirty="0"/>
              <a:t>greenhouse</a:t>
            </a:r>
            <a:r>
              <a:rPr lang="en-US" sz="3200" dirty="0"/>
              <a:t> </a:t>
            </a:r>
            <a:r>
              <a:rPr lang="en-US" sz="3200" u="sng" dirty="0"/>
              <a:t>gases</a:t>
            </a:r>
            <a:r>
              <a:rPr lang="en-US" sz="3200" dirty="0"/>
              <a:t> that help to trap </a:t>
            </a:r>
            <a:r>
              <a:rPr lang="en-US" sz="3200" u="sng" dirty="0"/>
              <a:t>heat</a:t>
            </a:r>
            <a:r>
              <a:rPr lang="en-US" sz="3200" dirty="0"/>
              <a:t> and keep the Earth’s </a:t>
            </a:r>
            <a:r>
              <a:rPr lang="en-US" sz="3200" u="sng" dirty="0"/>
              <a:t>surface</a:t>
            </a:r>
            <a:r>
              <a:rPr lang="en-US" sz="3200" dirty="0"/>
              <a:t> </a:t>
            </a:r>
            <a:r>
              <a:rPr lang="en-US" sz="3200" u="sng" dirty="0"/>
              <a:t>warm</a:t>
            </a:r>
            <a:r>
              <a:rPr lang="en-US" sz="3200" dirty="0"/>
              <a:t>. </a:t>
            </a:r>
          </a:p>
          <a:p>
            <a:pPr marL="0" indent="0">
              <a:buNone/>
            </a:pPr>
            <a:r>
              <a:rPr lang="en-US" sz="3200" dirty="0"/>
              <a:t>Greenhouse gases absorb solar energy in Earth’s atmosphere. Greenhouse gases can occur both naturally and through human activities. </a:t>
            </a:r>
            <a:endParaRPr lang="en-CA" sz="3200" dirty="0"/>
          </a:p>
          <a:p>
            <a:endParaRPr lang="en-CA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166801-D4E7-9244-901B-6838D9A90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372" y="4150081"/>
            <a:ext cx="4192321" cy="256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6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DEA00A-8A81-47D8-B6A9-10FF3A8865F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9" y="222280"/>
            <a:ext cx="6817475" cy="62801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140415"/>
              </p:ext>
            </p:extLst>
          </p:nvPr>
        </p:nvGraphicFramePr>
        <p:xfrm>
          <a:off x="7016086" y="1464200"/>
          <a:ext cx="4972713" cy="39758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3345">
                  <a:extLst>
                    <a:ext uri="{9D8B030D-6E8A-4147-A177-3AD203B41FA5}">
                      <a16:colId xmlns:a16="http://schemas.microsoft.com/office/drawing/2014/main" val="1819515271"/>
                    </a:ext>
                  </a:extLst>
                </a:gridCol>
                <a:gridCol w="2759368">
                  <a:extLst>
                    <a:ext uri="{9D8B030D-6E8A-4147-A177-3AD203B41FA5}">
                      <a16:colId xmlns:a16="http://schemas.microsoft.com/office/drawing/2014/main" val="1217597800"/>
                    </a:ext>
                  </a:extLst>
                </a:gridCol>
              </a:tblGrid>
              <a:tr h="652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Greenhouse Gases from Human Activities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Sources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5676557"/>
                  </a:ext>
                </a:extLst>
              </a:tr>
              <a:tr h="842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Carbon dioxide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Released from burning fossil fuels (coal, natural gas, oil)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3102219"/>
                  </a:ext>
                </a:extLst>
              </a:tr>
              <a:tr h="842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Nitrous oxide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Enters the atmosphere when fertilizers are applied to crops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6408648"/>
                  </a:ext>
                </a:extLst>
              </a:tr>
              <a:tr h="631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Methane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Released in large amounts by herds of cattle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8806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11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600364"/>
            <a:ext cx="2947482" cy="2150547"/>
          </a:xfrm>
        </p:spPr>
        <p:txBody>
          <a:bodyPr/>
          <a:lstStyle/>
          <a:p>
            <a:r>
              <a:rPr lang="en-CA" dirty="0"/>
              <a:t>Winds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Winds occur when the </a:t>
            </a:r>
            <a:r>
              <a:rPr lang="en-US" sz="2800" u="sng" dirty="0"/>
              <a:t>surface</a:t>
            </a:r>
            <a:r>
              <a:rPr lang="en-US" sz="2800" dirty="0"/>
              <a:t> of the Earth is </a:t>
            </a:r>
            <a:r>
              <a:rPr lang="en-US" sz="2800" u="sng" dirty="0"/>
              <a:t>heated</a:t>
            </a:r>
            <a:r>
              <a:rPr lang="en-US" sz="2800" dirty="0"/>
              <a:t> </a:t>
            </a:r>
            <a:r>
              <a:rPr lang="en-US" sz="2800" u="sng" dirty="0"/>
              <a:t>unevenly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r>
              <a:rPr lang="en-US" sz="2800" dirty="0"/>
              <a:t>The reason why Earth’s surface is heated unevenly is because of Earth’s </a:t>
            </a:r>
            <a:r>
              <a:rPr lang="en-US" sz="2800" u="sng" dirty="0"/>
              <a:t>spherical</a:t>
            </a:r>
            <a:r>
              <a:rPr lang="en-US" sz="2800" dirty="0"/>
              <a:t> </a:t>
            </a:r>
            <a:r>
              <a:rPr lang="en-US" sz="2800" u="sng" dirty="0"/>
              <a:t>shape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r>
              <a:rPr lang="en-US" sz="2800" dirty="0"/>
              <a:t>The Earth is closer to the Sun at the equator which will result in more solar energy reaching that part of the Earth; this will cause areas at the </a:t>
            </a:r>
            <a:r>
              <a:rPr lang="en-US" sz="2800" u="sng" dirty="0"/>
              <a:t>equator</a:t>
            </a:r>
            <a:r>
              <a:rPr lang="en-US" sz="2800" dirty="0"/>
              <a:t> to be </a:t>
            </a:r>
            <a:r>
              <a:rPr lang="en-US" sz="2800" u="sng" dirty="0"/>
              <a:t>warmer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r>
              <a:rPr lang="en-US" sz="2800" dirty="0"/>
              <a:t>Less direct sunlight is able to reach the north and south poles of the Earth; this will cause areas at the </a:t>
            </a:r>
            <a:r>
              <a:rPr lang="en-US" sz="2800" u="sng" dirty="0"/>
              <a:t>poles</a:t>
            </a:r>
            <a:r>
              <a:rPr lang="en-US" sz="2800" dirty="0"/>
              <a:t> to be </a:t>
            </a:r>
            <a:r>
              <a:rPr lang="en-US" sz="2800" u="sng" dirty="0"/>
              <a:t>colder</a:t>
            </a:r>
            <a:r>
              <a:rPr lang="en-US" sz="2800" dirty="0"/>
              <a:t>. </a:t>
            </a:r>
            <a:endParaRPr lang="en-CA" sz="2800" dirty="0"/>
          </a:p>
          <a:p>
            <a:endParaRPr lang="en-CA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37850F-5B3E-4BF7-A593-7DC87A87E6C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4" y="2351726"/>
            <a:ext cx="3654062" cy="3282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06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Winds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/>
              <a:t>Warm</a:t>
            </a:r>
            <a:r>
              <a:rPr lang="en-US" sz="3200" dirty="0"/>
              <a:t> air (less dense) near the Earth’s surface </a:t>
            </a:r>
            <a:r>
              <a:rPr lang="en-US" sz="3200" u="sng" dirty="0"/>
              <a:t>rises</a:t>
            </a:r>
            <a:r>
              <a:rPr lang="en-US" sz="3200" dirty="0"/>
              <a:t> and eventually cool downs while </a:t>
            </a:r>
            <a:r>
              <a:rPr lang="en-US" sz="3200" u="sng" dirty="0"/>
              <a:t>cool</a:t>
            </a:r>
            <a:r>
              <a:rPr lang="en-US" sz="3200" dirty="0"/>
              <a:t> air is </a:t>
            </a:r>
            <a:r>
              <a:rPr lang="en-US" sz="3200" u="sng" dirty="0"/>
              <a:t>denser</a:t>
            </a:r>
            <a:r>
              <a:rPr lang="en-US" sz="3200" dirty="0"/>
              <a:t> and </a:t>
            </a:r>
            <a:r>
              <a:rPr lang="en-US" sz="3200" u="sng" dirty="0"/>
              <a:t>sinks</a:t>
            </a:r>
            <a:r>
              <a:rPr lang="en-US" sz="3200" dirty="0"/>
              <a:t>. </a:t>
            </a:r>
          </a:p>
          <a:p>
            <a:pPr marL="0" indent="0">
              <a:buNone/>
            </a:pPr>
            <a:r>
              <a:rPr lang="en-US" sz="3200" dirty="0"/>
              <a:t>This movement of the air is what causes winds to form. This phenomenon is called </a:t>
            </a:r>
            <a:r>
              <a:rPr lang="en-US" sz="3200" u="sng" dirty="0"/>
              <a:t>convection</a:t>
            </a:r>
            <a:r>
              <a:rPr lang="en-US" sz="3200" dirty="0"/>
              <a:t> </a:t>
            </a:r>
            <a:r>
              <a:rPr lang="en-US" sz="3200" u="sng" dirty="0"/>
              <a:t>currents</a:t>
            </a:r>
            <a:r>
              <a:rPr lang="en-US" sz="3200" dirty="0"/>
              <a:t>. </a:t>
            </a:r>
            <a:endParaRPr lang="en-CA" sz="3200" dirty="0"/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70426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278</TotalTime>
  <Words>785</Words>
  <Application>Microsoft Macintosh PowerPoint</Application>
  <PresentationFormat>Widescreen</PresentationFormat>
  <Paragraphs>83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Corbel</vt:lpstr>
      <vt:lpstr>Symbol</vt:lpstr>
      <vt:lpstr>Wingdings 2</vt:lpstr>
      <vt:lpstr>Frame</vt:lpstr>
      <vt:lpstr>What parts of the atmosphere do we lose everyday because of the sun?</vt:lpstr>
      <vt:lpstr>What parts of the atmosphere do we lose everyday because of the sun?</vt:lpstr>
      <vt:lpstr>Earth Science II</vt:lpstr>
      <vt:lpstr>Solar Energy</vt:lpstr>
      <vt:lpstr>PowerPoint Presentation</vt:lpstr>
      <vt:lpstr>Solar Energy</vt:lpstr>
      <vt:lpstr>PowerPoint Presentation</vt:lpstr>
      <vt:lpstr>Winds</vt:lpstr>
      <vt:lpstr>Winds</vt:lpstr>
      <vt:lpstr>Winds</vt:lpstr>
      <vt:lpstr>Video</vt:lpstr>
      <vt:lpstr>Winds</vt:lpstr>
      <vt:lpstr>Winds</vt:lpstr>
      <vt:lpstr>Winds</vt:lpstr>
      <vt:lpstr>Video</vt:lpstr>
      <vt:lpstr>Practice Questions </vt:lpstr>
      <vt:lpstr>Ocean Currents</vt:lpstr>
      <vt:lpstr>Ocean Currents</vt:lpstr>
      <vt:lpstr>Video</vt:lpstr>
    </vt:vector>
  </TitlesOfParts>
  <Company>Delta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Science II</dc:title>
  <dc:creator>Eve Tsou</dc:creator>
  <cp:lastModifiedBy>Microsoft Office User</cp:lastModifiedBy>
  <cp:revision>18</cp:revision>
  <dcterms:created xsi:type="dcterms:W3CDTF">2020-11-01T19:09:44Z</dcterms:created>
  <dcterms:modified xsi:type="dcterms:W3CDTF">2021-06-15T22:30:26Z</dcterms:modified>
</cp:coreProperties>
</file>