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76" r:id="rId2"/>
    <p:sldId id="278" r:id="rId3"/>
    <p:sldId id="256" r:id="rId4"/>
    <p:sldId id="257" r:id="rId5"/>
    <p:sldId id="258" r:id="rId6"/>
    <p:sldId id="259" r:id="rId7"/>
    <p:sldId id="260" r:id="rId8"/>
    <p:sldId id="261" r:id="rId9"/>
    <p:sldId id="279" r:id="rId10"/>
    <p:sldId id="283" r:id="rId11"/>
    <p:sldId id="275" r:id="rId12"/>
    <p:sldId id="262" r:id="rId13"/>
    <p:sldId id="264" r:id="rId14"/>
    <p:sldId id="265" r:id="rId15"/>
    <p:sldId id="273" r:id="rId16"/>
    <p:sldId id="266" r:id="rId17"/>
    <p:sldId id="284" r:id="rId18"/>
    <p:sldId id="286" r:id="rId19"/>
    <p:sldId id="281" r:id="rId20"/>
    <p:sldId id="282" r:id="rId21"/>
    <p:sldId id="267" r:id="rId22"/>
    <p:sldId id="268" r:id="rId23"/>
    <p:sldId id="269" r:id="rId24"/>
    <p:sldId id="280" r:id="rId25"/>
    <p:sldId id="270" r:id="rId26"/>
    <p:sldId id="271" r:id="rId27"/>
    <p:sldId id="272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30"/>
    <p:restoredTop sz="86264"/>
  </p:normalViewPr>
  <p:slideViewPr>
    <p:cSldViewPr snapToGrid="0" snapToObjects="1">
      <p:cViewPr varScale="1">
        <p:scale>
          <a:sx n="80" d="100"/>
          <a:sy n="80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C37BA-A297-4F4D-A9FB-9DE241FD4A0E}" type="datetimeFigureOut">
              <a:rPr lang="en-US" smtClean="0"/>
              <a:t>5/19/22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2F1AF-2D4C-9243-B24F-EE8545BF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1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F1AF-2D4C-9243-B24F-EE8545BF0E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0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picture is wet/dry? Label!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F1AF-2D4C-9243-B24F-EE8545BF0E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F1AF-2D4C-9243-B24F-EE8545BF0E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7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F1AF-2D4C-9243-B24F-EE8545BF0E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20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switch is open/closed? Label!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F1AF-2D4C-9243-B24F-EE8545BF0E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9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F1AF-2D4C-9243-B24F-EE8545BF0E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2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F1AF-2D4C-9243-B24F-EE8545BF0E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7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7fTkfPanX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dPqWv-eVIc&amp;ab_channel=minutephysics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ckbovTAdY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DB4F-1C07-704A-9B9E-FE45535D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impacts the weight of a battery?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C40F2-D522-884E-AA55-BACFAEE71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401" y="2097088"/>
            <a:ext cx="9905999" cy="3541714"/>
          </a:xfrm>
        </p:spPr>
        <p:txBody>
          <a:bodyPr/>
          <a:lstStyle/>
          <a:p>
            <a:r>
              <a:rPr lang="en-US" dirty="0"/>
              <a:t>1. The type of materials being used</a:t>
            </a:r>
          </a:p>
          <a:p>
            <a:r>
              <a:rPr lang="en-US" dirty="0"/>
              <a:t>2. How much energy is given off per electron</a:t>
            </a:r>
          </a:p>
          <a:p>
            <a:r>
              <a:rPr lang="en-US" dirty="0"/>
              <a:t>3. The lifetime of the battery</a:t>
            </a:r>
          </a:p>
          <a:p>
            <a:r>
              <a:rPr lang="en-US" dirty="0"/>
              <a:t>4. 1&amp;2</a:t>
            </a:r>
          </a:p>
          <a:p>
            <a:r>
              <a:rPr lang="en-US" dirty="0"/>
              <a:t>5. All of the above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C4777-6423-1F47-AF5B-2DA229DAC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60" y="1971238"/>
            <a:ext cx="5260393" cy="32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3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F35B-FB89-BD4D-A682-DAC1D212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</a:t>
            </a:r>
            <a:r>
              <a:rPr lang="en-US"/>
              <a:t>of electricity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18F5F-B2D2-D448-A054-A5CBF55F8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https://www.youtube.com/watch?v=b7fTkfPanXs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4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Movement 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7784874" cy="3541714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Challenge! </a:t>
            </a:r>
          </a:p>
          <a:p>
            <a:pPr marL="0" indent="0">
              <a:buNone/>
            </a:pPr>
            <a:r>
              <a:rPr lang="en-CA" dirty="0"/>
              <a:t>Place one leg on the ground and raise the other leg into a triangle position. Raise both hand above your head. Stay in this position for as long as possible. Try and be the last one standing.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884" y="391886"/>
            <a:ext cx="2860944" cy="560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9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FBD0-90BA-1E44-9A76-7CCE9D4E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245622"/>
            <a:ext cx="9905998" cy="1478570"/>
          </a:xfrm>
        </p:spPr>
        <p:txBody>
          <a:bodyPr/>
          <a:lstStyle/>
          <a:p>
            <a:r>
              <a:rPr lang="en-US" dirty="0"/>
              <a:t>Voltage, current,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AAB42-CC98-9B4C-A68B-24E020393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4" y="1490729"/>
            <a:ext cx="9905999" cy="49100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electrical circuit is a </a:t>
            </a:r>
            <a:r>
              <a:rPr lang="en-US" u="sng" dirty="0"/>
              <a:t>pathway</a:t>
            </a:r>
            <a:r>
              <a:rPr lang="en-US" dirty="0"/>
              <a:t> that allows electrons to flow. Within a circuit, we are able to describe quantities such as </a:t>
            </a:r>
            <a:r>
              <a:rPr lang="en-US" u="sng" dirty="0"/>
              <a:t>voltage, current, and resistance</a:t>
            </a:r>
            <a:r>
              <a:rPr lang="en-US" dirty="0"/>
              <a:t>.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What is voltage?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Voltage (also known as an </a:t>
            </a:r>
            <a:r>
              <a:rPr lang="en-US" b="1" dirty="0"/>
              <a:t>electrical potential difference</a:t>
            </a:r>
            <a:r>
              <a:rPr lang="en-US" dirty="0"/>
              <a:t>) is the amount of </a:t>
            </a:r>
            <a:r>
              <a:rPr lang="en-US" u="sng" dirty="0"/>
              <a:t>potential energy </a:t>
            </a:r>
            <a:r>
              <a:rPr lang="en-US" dirty="0"/>
              <a:t>between two points of a cell. It is the difference in charge between two points. </a:t>
            </a:r>
            <a:endParaRPr lang="en-CA" dirty="0"/>
          </a:p>
          <a:p>
            <a:pPr lvl="0"/>
            <a:r>
              <a:rPr lang="en-US" dirty="0"/>
              <a:t>A unit of charge (called a coulomb) is able to gain voltage when it passes through a source. </a:t>
            </a:r>
            <a:endParaRPr lang="en-CA" dirty="0"/>
          </a:p>
          <a:p>
            <a:r>
              <a:rPr lang="en-US" dirty="0"/>
              <a:t>We can measure the amount of voltage in </a:t>
            </a:r>
            <a:r>
              <a:rPr lang="en-US" u="sng" dirty="0"/>
              <a:t>volts (V)</a:t>
            </a:r>
            <a:r>
              <a:rPr lang="en-US" dirty="0"/>
              <a:t>.</a:t>
            </a:r>
            <a:endParaRPr lang="en-CA" dirty="0"/>
          </a:p>
          <a:p>
            <a:r>
              <a:rPr lang="en-US" dirty="0"/>
              <a:t>The symbol to represent voltage is </a:t>
            </a:r>
            <a:r>
              <a:rPr lang="en-US" i="1" dirty="0"/>
              <a:t>V. </a:t>
            </a:r>
            <a:endParaRPr lang="en-C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8A0720-6563-3C4B-A1AF-07DC4EC29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931" y="4837043"/>
            <a:ext cx="2444053" cy="202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475E4-2F70-2A46-A87C-650CE701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current?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C599-5DB8-FA4E-A1B5-68744856E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36034"/>
            <a:ext cx="9905999" cy="46515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Electric current is the </a:t>
            </a:r>
            <a:r>
              <a:rPr lang="en-US" u="sng" dirty="0"/>
              <a:t>rate</a:t>
            </a:r>
            <a:r>
              <a:rPr lang="en-US" dirty="0"/>
              <a:t> where </a:t>
            </a:r>
            <a:r>
              <a:rPr lang="en-US" u="sng" dirty="0"/>
              <a:t>electric charge </a:t>
            </a:r>
            <a:r>
              <a:rPr lang="en-US" dirty="0"/>
              <a:t>flows past a certain point in an electric circuit. It can be described as the movement of electrons through a wire. </a:t>
            </a:r>
            <a:endParaRPr lang="en-CA" dirty="0"/>
          </a:p>
          <a:p>
            <a:r>
              <a:rPr lang="en-US" dirty="0"/>
              <a:t>We can measure the amount of current in </a:t>
            </a:r>
            <a:r>
              <a:rPr lang="en-US" u="sng" dirty="0"/>
              <a:t>amperes (A). </a:t>
            </a:r>
            <a:endParaRPr lang="en-CA" u="sng" dirty="0"/>
          </a:p>
          <a:p>
            <a:r>
              <a:rPr lang="en-US" dirty="0"/>
              <a:t>The symbol to represent current is I. </a:t>
            </a:r>
            <a:endParaRPr lang="en-C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F6EB1-3443-6148-84FE-80ECF3B72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942" y="3919677"/>
            <a:ext cx="3143970" cy="25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7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65F4-04F7-A944-B1FF-74ADDB34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resistance?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CA1E3-37C5-5A45-BB0C-0493BD42F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79836"/>
            <a:ext cx="9905999" cy="4494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Resistance is described as the degree to which the flow of current is </a:t>
            </a:r>
            <a:r>
              <a:rPr lang="en-US" u="sng" dirty="0"/>
              <a:t>hindered</a:t>
            </a:r>
            <a:r>
              <a:rPr lang="en-US" dirty="0"/>
              <a:t> by a load. A load is an object that is able to </a:t>
            </a:r>
            <a:r>
              <a:rPr lang="en-US" u="sng" dirty="0"/>
              <a:t>resist</a:t>
            </a:r>
            <a:r>
              <a:rPr lang="en-US" dirty="0"/>
              <a:t> the flow of current. Loads are able to </a:t>
            </a:r>
            <a:r>
              <a:rPr lang="en-US" u="sng" dirty="0"/>
              <a:t>convert</a:t>
            </a:r>
            <a:r>
              <a:rPr lang="en-US" dirty="0"/>
              <a:t> electrical energy into another form of energy. </a:t>
            </a:r>
            <a:endParaRPr lang="en-CA" dirty="0"/>
          </a:p>
          <a:p>
            <a:pPr lvl="0"/>
            <a:r>
              <a:rPr lang="en-US" dirty="0"/>
              <a:t>Example: a lightbulb is a load that converts electrical energy into light and thermal energy</a:t>
            </a:r>
            <a:endParaRPr lang="en-CA" dirty="0"/>
          </a:p>
          <a:p>
            <a:pPr lvl="0"/>
            <a:r>
              <a:rPr lang="en-US" dirty="0"/>
              <a:t>Example: a radio is a load that converts electrical energy into sound energy </a:t>
            </a:r>
            <a:endParaRPr lang="en-CA" dirty="0"/>
          </a:p>
          <a:p>
            <a:r>
              <a:rPr lang="en-US" dirty="0"/>
              <a:t>We can measure the amount of resistance in </a:t>
            </a:r>
            <a:r>
              <a:rPr lang="en-US" u="sng" dirty="0"/>
              <a:t>ohms (</a:t>
            </a:r>
            <a:r>
              <a:rPr lang="en-US" u="sng" dirty="0" err="1"/>
              <a:t>Ω</a:t>
            </a:r>
            <a:r>
              <a:rPr lang="en-US" u="sng" dirty="0"/>
              <a:t>). </a:t>
            </a:r>
            <a:endParaRPr lang="en-CA" u="sng" dirty="0"/>
          </a:p>
          <a:p>
            <a:r>
              <a:rPr lang="en-US" dirty="0"/>
              <a:t>The symbol to represent resistance is R. </a:t>
            </a:r>
            <a:endParaRPr lang="en-C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4D7EF-B750-C04A-B671-8FEE23FBB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009" y="4863832"/>
            <a:ext cx="2199859" cy="181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0B70EA-B791-5A40-97FC-DEBBC7275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90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7314CF-EFC0-8947-A4F9-F1ED454FF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82563"/>
              </p:ext>
            </p:extLst>
          </p:nvPr>
        </p:nvGraphicFramePr>
        <p:xfrm>
          <a:off x="972767" y="447471"/>
          <a:ext cx="9824936" cy="5817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4668">
                  <a:extLst>
                    <a:ext uri="{9D8B030D-6E8A-4147-A177-3AD203B41FA5}">
                      <a16:colId xmlns:a16="http://schemas.microsoft.com/office/drawing/2014/main" val="2007959960"/>
                    </a:ext>
                  </a:extLst>
                </a:gridCol>
                <a:gridCol w="3274668">
                  <a:extLst>
                    <a:ext uri="{9D8B030D-6E8A-4147-A177-3AD203B41FA5}">
                      <a16:colId xmlns:a16="http://schemas.microsoft.com/office/drawing/2014/main" val="4224638021"/>
                    </a:ext>
                  </a:extLst>
                </a:gridCol>
                <a:gridCol w="3275600">
                  <a:extLst>
                    <a:ext uri="{9D8B030D-6E8A-4147-A177-3AD203B41FA5}">
                      <a16:colId xmlns:a16="http://schemas.microsoft.com/office/drawing/2014/main" val="3435656526"/>
                    </a:ext>
                  </a:extLst>
                </a:gridCol>
              </a:tblGrid>
              <a:tr h="1454285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</a:rPr>
                        <a:t>Variable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</a:rPr>
                        <a:t>Symbol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</a:rPr>
                        <a:t>Unit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2609036"/>
                  </a:ext>
                </a:extLst>
              </a:tr>
              <a:tr h="1454285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</a:rPr>
                        <a:t>Voltage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</a:rPr>
                        <a:t>V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effectLst/>
                        </a:rPr>
                        <a:t>Volts (V)</a:t>
                      </a:r>
                      <a:endParaRPr lang="en-CA" sz="4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8142352"/>
                  </a:ext>
                </a:extLst>
              </a:tr>
              <a:tr h="1454285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</a:rPr>
                        <a:t>Current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</a:rPr>
                        <a:t>I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</a:rPr>
                        <a:t>Amperes (A)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189173"/>
                  </a:ext>
                </a:extLst>
              </a:tr>
              <a:tr h="1454285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</a:rPr>
                        <a:t>Resistance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</a:rPr>
                        <a:t>R</a:t>
                      </a:r>
                      <a:endParaRPr lang="en-CA" sz="4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effectLst/>
                        </a:rPr>
                        <a:t>Ohms (</a:t>
                      </a:r>
                      <a:r>
                        <a:rPr lang="en-US" sz="4000" dirty="0" err="1">
                          <a:effectLst/>
                        </a:rPr>
                        <a:t>Ω</a:t>
                      </a:r>
                      <a:r>
                        <a:rPr lang="en-US" sz="4000" dirty="0">
                          <a:effectLst/>
                        </a:rPr>
                        <a:t>)</a:t>
                      </a:r>
                      <a:endParaRPr lang="en-CA" sz="4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9760415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396EBBD6-A113-6B46-B616-6CD6F2403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8" y="3654424"/>
            <a:ext cx="5536828" cy="118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10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A56D-2CEA-CD42-ACAC-8FDFC9B7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 now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CE787-7E70-6440-96B2-0A584FCDF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Exploring Circuit Building” sheet </a:t>
            </a:r>
          </a:p>
          <a:p>
            <a:pPr lvl="1"/>
            <a:r>
              <a:rPr lang="en-US" sz="3600" dirty="0"/>
              <a:t>Hand it when complete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Announcement Physics I-III Quiz next Wednesday!</a:t>
            </a:r>
          </a:p>
          <a:p>
            <a:pPr lvl="1"/>
            <a:r>
              <a:rPr lang="en-US" sz="3200" dirty="0"/>
              <a:t>Study guides due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67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A56D-2CEA-CD42-ACAC-8FDFC9B7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 now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CE787-7E70-6440-96B2-0A584FCDF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Hand in: “Exploring </a:t>
            </a:r>
            <a:r>
              <a:rPr lang="en-US" sz="3600" dirty="0"/>
              <a:t>Circuit Building” sheet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37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Which of the following has the potential of becoming a NEW energy source for the world?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/>
              <a:t>Waste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Honey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Metal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Plastic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287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DB4F-1C07-704A-9B9E-FE45535D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impacts the weight of a battery?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C40F2-D522-884E-AA55-BACFAEE71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401" y="2097088"/>
            <a:ext cx="9905999" cy="3541714"/>
          </a:xfrm>
        </p:spPr>
        <p:txBody>
          <a:bodyPr/>
          <a:lstStyle/>
          <a:p>
            <a:r>
              <a:rPr lang="en-US" dirty="0"/>
              <a:t>1. The type of materials being used</a:t>
            </a:r>
          </a:p>
          <a:p>
            <a:r>
              <a:rPr lang="en-US" dirty="0"/>
              <a:t>2. How much energy is given off per electron</a:t>
            </a:r>
          </a:p>
          <a:p>
            <a:r>
              <a:rPr lang="en-US" dirty="0"/>
              <a:t>3. The lifetime of the battery</a:t>
            </a:r>
          </a:p>
          <a:p>
            <a:r>
              <a:rPr lang="en-US" u="sng" dirty="0"/>
              <a:t>4. 1&amp;2</a:t>
            </a:r>
          </a:p>
          <a:p>
            <a:r>
              <a:rPr lang="en-US" dirty="0"/>
              <a:t>5. All of the above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C4777-6423-1F47-AF5B-2DA229DAC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60" y="1971238"/>
            <a:ext cx="5260393" cy="32088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3BC7AF-72F9-CC4F-A828-521D37C2CA05}"/>
              </a:ext>
            </a:extLst>
          </p:cNvPr>
          <p:cNvSpPr/>
          <p:nvPr/>
        </p:nvSpPr>
        <p:spPr>
          <a:xfrm>
            <a:off x="6297356" y="54414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hlinkClick r:id="rId3"/>
              </a:rPr>
              <a:t>https://www.youtube.com/watch?v=AdPqWv-eVIc&amp;ab_channel=minutephysics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2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Which of the following has the potential of becoming a NEW energy source for the world?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u="sng" dirty="0"/>
              <a:t>Waste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Honey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Metal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Plastic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465095" y="5678905"/>
            <a:ext cx="8459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https://www.youtube.com/watch?v=JYda2v94dgc&amp;ab_channel=MinuteEarth</a:t>
            </a:r>
          </a:p>
        </p:txBody>
      </p:sp>
    </p:spTree>
    <p:extLst>
      <p:ext uri="{BB962C8B-B14F-4D97-AF65-F5344CB8AC3E}">
        <p14:creationId xmlns:p14="http://schemas.microsoft.com/office/powerpoint/2010/main" val="1177292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370B8-B75B-3B49-854C-D7996E19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79C10-01E1-3540-A09C-7CDBDC50E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electrical circuit always contains a </a:t>
            </a:r>
            <a:r>
              <a:rPr lang="en-US" u="sng" dirty="0"/>
              <a:t>source, a load, and wires </a:t>
            </a:r>
            <a:r>
              <a:rPr lang="en-US" dirty="0"/>
              <a:t>that are connected in a closed </a:t>
            </a:r>
            <a:r>
              <a:rPr lang="en-US" u="sng" dirty="0"/>
              <a:t>loop</a:t>
            </a:r>
            <a:r>
              <a:rPr lang="en-US" dirty="0"/>
              <a:t>. Electrical circuits allow current to flow through each component. </a:t>
            </a:r>
            <a:endParaRPr lang="en-C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397E7-7FBD-46D4-ACD4-EE6EFC8E01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16" y="3429001"/>
            <a:ext cx="4948090" cy="31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64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547E8-77EC-9645-97F3-E0DC5C208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75098"/>
            <a:ext cx="9905998" cy="1478570"/>
          </a:xfrm>
        </p:spPr>
        <p:txBody>
          <a:bodyPr/>
          <a:lstStyle/>
          <a:p>
            <a:r>
              <a:rPr lang="en-US" dirty="0"/>
              <a:t>How does current flow through a circuit?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D009D-197D-D14C-A242-F98FEA34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28" y="1478569"/>
            <a:ext cx="5959779" cy="5019507"/>
          </a:xfrm>
        </p:spPr>
        <p:txBody>
          <a:bodyPr/>
          <a:lstStyle/>
          <a:p>
            <a:pPr lvl="0"/>
            <a:r>
              <a:rPr lang="en-US" dirty="0"/>
              <a:t>Electrons will leave the </a:t>
            </a:r>
            <a:r>
              <a:rPr lang="en-US" u="sng" dirty="0"/>
              <a:t>negative terminal </a:t>
            </a:r>
            <a:r>
              <a:rPr lang="en-US" dirty="0"/>
              <a:t>of the electrochemical cell due to the repulsion between the charges and the attraction to the positive charges in the positive terminal </a:t>
            </a:r>
            <a:endParaRPr lang="en-CA" dirty="0"/>
          </a:p>
          <a:p>
            <a:pPr lvl="0"/>
            <a:r>
              <a:rPr lang="en-US" dirty="0"/>
              <a:t>The electrons leaving the electrochemical cell will carry </a:t>
            </a:r>
            <a:r>
              <a:rPr lang="en-US" u="sng" dirty="0"/>
              <a:t>voltage</a:t>
            </a:r>
            <a:r>
              <a:rPr lang="en-US" dirty="0"/>
              <a:t> provided by the cell </a:t>
            </a:r>
            <a:endParaRPr lang="en-CA" dirty="0"/>
          </a:p>
          <a:p>
            <a:pPr lvl="0"/>
            <a:r>
              <a:rPr lang="en-US" dirty="0"/>
              <a:t>The electrons will pass through the </a:t>
            </a:r>
            <a:r>
              <a:rPr lang="en-US" u="sng" dirty="0"/>
              <a:t>load</a:t>
            </a:r>
            <a:r>
              <a:rPr lang="en-US" dirty="0"/>
              <a:t> and transfer some of its energy to the load </a:t>
            </a:r>
            <a:endParaRPr lang="en-CA" dirty="0"/>
          </a:p>
          <a:p>
            <a:pPr lvl="0"/>
            <a:r>
              <a:rPr lang="en-US" dirty="0"/>
              <a:t>The electrons will leave the load and return to the cell </a:t>
            </a:r>
            <a:endParaRPr lang="en-C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397E7-7FBD-46D4-ACD4-EE6EFC8E01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30" y="2050875"/>
            <a:ext cx="4751916" cy="3541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1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58A0D-D729-0049-9FDF-F5CA4CE1E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849A-EC13-3D44-A060-F359572D6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674973"/>
            <a:ext cx="9905999" cy="3541714"/>
          </a:xfrm>
        </p:spPr>
        <p:txBody>
          <a:bodyPr/>
          <a:lstStyle/>
          <a:p>
            <a:r>
              <a:rPr lang="en-US" sz="2500" dirty="0"/>
              <a:t>We can control the flow of current with a </a:t>
            </a:r>
            <a:r>
              <a:rPr lang="en-US" sz="2500" u="sng" dirty="0"/>
              <a:t>switch</a:t>
            </a:r>
            <a:r>
              <a:rPr lang="en-US" sz="2500" dirty="0"/>
              <a:t>. </a:t>
            </a:r>
            <a:endParaRPr lang="en-CA" sz="2500" dirty="0"/>
          </a:p>
          <a:p>
            <a:pPr lvl="1"/>
            <a:r>
              <a:rPr lang="en-US" sz="2500" dirty="0"/>
              <a:t>If the switch is </a:t>
            </a:r>
            <a:r>
              <a:rPr lang="en-US" sz="2500" u="sng" dirty="0"/>
              <a:t>open</a:t>
            </a:r>
            <a:r>
              <a:rPr lang="en-US" sz="2500" dirty="0"/>
              <a:t>, the circuit is open and current </a:t>
            </a:r>
            <a:r>
              <a:rPr lang="en-US" sz="2500" u="sng" dirty="0"/>
              <a:t>cannot</a:t>
            </a:r>
            <a:r>
              <a:rPr lang="en-US" sz="2500" dirty="0"/>
              <a:t> flow </a:t>
            </a:r>
            <a:endParaRPr lang="en-CA" sz="2500" dirty="0"/>
          </a:p>
          <a:p>
            <a:pPr lvl="1"/>
            <a:r>
              <a:rPr lang="en-US" sz="2500" dirty="0"/>
              <a:t>If the switch is </a:t>
            </a:r>
            <a:r>
              <a:rPr lang="en-US" sz="2500" u="sng" dirty="0"/>
              <a:t>closed</a:t>
            </a:r>
            <a:r>
              <a:rPr lang="en-US" sz="2500" dirty="0"/>
              <a:t>, the circuit is closed and current </a:t>
            </a:r>
            <a:r>
              <a:rPr lang="en-US" sz="2500" u="sng" dirty="0"/>
              <a:t>can</a:t>
            </a:r>
            <a:r>
              <a:rPr lang="en-US" sz="2500" dirty="0"/>
              <a:t> flow </a:t>
            </a:r>
            <a:endParaRPr lang="en-CA" sz="25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C7B01-91B7-4A6F-92FC-481393EAD1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89" y="3871609"/>
            <a:ext cx="3739671" cy="2690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863F5D-57FD-441C-A629-6107CAD77FB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3871610"/>
            <a:ext cx="4100176" cy="2690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92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F0F4-427E-9443-B24A-F2B633D1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and batteries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480D7-C17D-1F47-9D26-64EE1B7AE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https://www.youtube.com/watch?v=AckbovTAdYY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36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FABE0-B5D9-804C-B2EA-5A4ACDB4F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28" y="1693327"/>
            <a:ext cx="5556271" cy="5334990"/>
          </a:xfrm>
        </p:spPr>
        <p:txBody>
          <a:bodyPr>
            <a:normAutofit/>
          </a:bodyPr>
          <a:lstStyle/>
          <a:p>
            <a:r>
              <a:rPr lang="en-US" sz="2600" dirty="0"/>
              <a:t>It is also possible to create a short circuit. A short circuit results when the resistance within the circuit is too low, making the </a:t>
            </a:r>
            <a:r>
              <a:rPr lang="en-US" sz="2600" u="sng" dirty="0"/>
              <a:t>current so high </a:t>
            </a:r>
            <a:r>
              <a:rPr lang="en-US" sz="2600" dirty="0"/>
              <a:t>that it becomes dangerous. </a:t>
            </a:r>
            <a:endParaRPr lang="en-CA" sz="2600" dirty="0"/>
          </a:p>
          <a:p>
            <a:r>
              <a:rPr lang="en-US" sz="2300" dirty="0"/>
              <a:t>Example: If there wasn’t a load (light bulb) to resist the flow of current, the current would be so large that the conductor would get very hot and start a fire</a:t>
            </a:r>
            <a:endParaRPr lang="en-CA" sz="2300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BC75BF-4673-0D45-9901-C2FD2D6FC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416" y="214757"/>
            <a:ext cx="9905998" cy="1478570"/>
          </a:xfrm>
        </p:spPr>
        <p:txBody>
          <a:bodyPr/>
          <a:lstStyle/>
          <a:p>
            <a:r>
              <a:rPr lang="en-US" dirty="0"/>
              <a:t>Short Circuits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2F3631-F354-D14F-A3B4-952EB156A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7" y="954042"/>
            <a:ext cx="5010181" cy="47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6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29FB1-09BD-4348-936F-9956512D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 vs. insulator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3D182-2C21-6B46-9CB2-D4A6D66B3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01" y="1644939"/>
            <a:ext cx="6689177" cy="485561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When creating a circuit, it is important to understand what materials are insulators and what materials are conductors. Electrons are able to either stay on the surface of an object or travel through it. </a:t>
            </a:r>
            <a:endParaRPr lang="en-CA" sz="2800" dirty="0"/>
          </a:p>
          <a:p>
            <a:pPr lvl="0"/>
            <a:r>
              <a:rPr lang="en-US" sz="2800" u="sng" dirty="0"/>
              <a:t>Insulator</a:t>
            </a:r>
            <a:r>
              <a:rPr lang="en-US" sz="2800" dirty="0"/>
              <a:t>: A material charges cannot travel through</a:t>
            </a:r>
            <a:endParaRPr lang="en-CA" sz="2800" dirty="0"/>
          </a:p>
          <a:p>
            <a:pPr lvl="0"/>
            <a:r>
              <a:rPr lang="en-US" sz="2800" u="sng" dirty="0"/>
              <a:t>Conductor</a:t>
            </a:r>
            <a:r>
              <a:rPr lang="en-US" sz="2800" dirty="0"/>
              <a:t>: A material charges can travel through </a:t>
            </a:r>
            <a:endParaRPr lang="en-CA" sz="28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14606-2B9A-C749-B70E-E6E28073F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578" y="1201710"/>
            <a:ext cx="4772312" cy="503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6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FB01-7040-CF43-887C-50E71766D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52207"/>
            <a:ext cx="9905999" cy="3541714"/>
          </a:xfrm>
        </p:spPr>
        <p:txBody>
          <a:bodyPr/>
          <a:lstStyle/>
          <a:p>
            <a:r>
              <a:rPr lang="en-US" dirty="0"/>
              <a:t>We can describe how easily charges are able to travel through a material as </a:t>
            </a:r>
            <a:r>
              <a:rPr lang="en-US" u="sng" dirty="0"/>
              <a:t>conductivity</a:t>
            </a:r>
            <a:r>
              <a:rPr lang="en-US" dirty="0"/>
              <a:t>. </a:t>
            </a:r>
            <a:endParaRPr lang="en-CA" dirty="0"/>
          </a:p>
          <a:p>
            <a:pPr lvl="0"/>
            <a:r>
              <a:rPr lang="en-US" dirty="0"/>
              <a:t>The higher the conductivity of a material, the easier electrons are able to travel through it</a:t>
            </a:r>
            <a:endParaRPr lang="en-CA" dirty="0"/>
          </a:p>
          <a:p>
            <a:pPr lvl="0"/>
            <a:r>
              <a:rPr lang="en-US" dirty="0"/>
              <a:t>Example: metals tend to be good conductors whereas plastics are insulators </a:t>
            </a:r>
            <a:endParaRPr lang="en-C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92E3E-15A3-DE4A-A4AD-DC6F86138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302" y="4077729"/>
            <a:ext cx="5766757" cy="240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69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A56D-2CEA-CD42-ACAC-8FDFC9B7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 now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CE787-7E70-6440-96B2-0A584FCDF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“Investigating Simple Circuits” sheet 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Reminder: Physics I-III Quiz </a:t>
            </a:r>
            <a:r>
              <a:rPr lang="en-US" sz="3600"/>
              <a:t>on Wednesday! </a:t>
            </a:r>
            <a:endParaRPr lang="en-US" sz="36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6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1D054-E743-4542-8930-4ACB7C034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598" y="729450"/>
            <a:ext cx="8791575" cy="2387600"/>
          </a:xfrm>
        </p:spPr>
        <p:txBody>
          <a:bodyPr/>
          <a:lstStyle/>
          <a:p>
            <a:r>
              <a:rPr lang="en-US" dirty="0"/>
              <a:t>Physics III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2208F-2BED-C34A-BB0B-7DE8FE134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598" y="3135611"/>
            <a:ext cx="8791575" cy="1655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ELECTROCHEMICAL CELLS</a:t>
            </a:r>
          </a:p>
          <a:p>
            <a:r>
              <a:rPr lang="en-US" dirty="0"/>
              <a:t>VOLTAGE, CURRENT, RESISTANCE</a:t>
            </a:r>
          </a:p>
          <a:p>
            <a:r>
              <a:rPr lang="en-US" dirty="0"/>
              <a:t>circuits</a:t>
            </a:r>
          </a:p>
          <a:p>
            <a:r>
              <a:rPr lang="en-US" dirty="0"/>
              <a:t>INSULATOR VS CONDUCTOR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F2B20-354C-0444-A6A8-A2CF7488A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594" y="680513"/>
            <a:ext cx="2040811" cy="2448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81658E-7BE5-A648-88F1-561EFAE76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638" y="656252"/>
            <a:ext cx="3143970" cy="2599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46D7DE-0FBF-2649-859D-2AB4EFCBF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594" y="3452728"/>
            <a:ext cx="2857500" cy="284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91443B-5EE1-8A44-926D-3E04D3907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539" y="3692028"/>
            <a:ext cx="4079461" cy="198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3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02C9D-A37C-9B4D-808D-EDCB4332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ELECTROCHEMICAL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98658-C4E4-1A49-9CC1-71EA45A91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78101"/>
          </a:xfrm>
        </p:spPr>
        <p:txBody>
          <a:bodyPr>
            <a:normAutofit/>
          </a:bodyPr>
          <a:lstStyle/>
          <a:p>
            <a:r>
              <a:rPr lang="en-US" dirty="0"/>
              <a:t>Electrochemical cell:</a:t>
            </a:r>
            <a:endParaRPr lang="en-CA" dirty="0"/>
          </a:p>
          <a:p>
            <a:pPr lvl="1"/>
            <a:r>
              <a:rPr lang="en-US" sz="2400" dirty="0"/>
              <a:t>Transforms </a:t>
            </a:r>
            <a:r>
              <a:rPr lang="en-US" sz="2400" u="sng" dirty="0"/>
              <a:t>chemical</a:t>
            </a:r>
            <a:r>
              <a:rPr lang="en-US" sz="2400" dirty="0"/>
              <a:t> energy into </a:t>
            </a:r>
            <a:r>
              <a:rPr lang="en-US" sz="2400" u="sng" dirty="0"/>
              <a:t>electrical</a:t>
            </a:r>
            <a:r>
              <a:rPr lang="en-US" sz="2400" dirty="0"/>
              <a:t> energy</a:t>
            </a:r>
            <a:endParaRPr lang="en-CA" sz="2400" dirty="0"/>
          </a:p>
          <a:p>
            <a:pPr lvl="1"/>
            <a:r>
              <a:rPr lang="en-CA" sz="2400" dirty="0"/>
              <a:t>The common name for an electrochemical cell is a </a:t>
            </a:r>
            <a:r>
              <a:rPr lang="en-CA" sz="2400" u="sng" dirty="0"/>
              <a:t>battery</a:t>
            </a:r>
            <a:endParaRPr lang="en-CA" sz="2400" dirty="0"/>
          </a:p>
          <a:p>
            <a:r>
              <a:rPr lang="en-US" dirty="0"/>
              <a:t>Battery:</a:t>
            </a:r>
          </a:p>
          <a:p>
            <a:pPr lvl="1"/>
            <a:r>
              <a:rPr lang="en-US" sz="2400" dirty="0"/>
              <a:t>A </a:t>
            </a:r>
            <a:r>
              <a:rPr lang="en-US" sz="2400" u="sng" dirty="0"/>
              <a:t>connection</a:t>
            </a:r>
            <a:r>
              <a:rPr lang="en-US" sz="2400" dirty="0"/>
              <a:t> of two or more cells</a:t>
            </a:r>
          </a:p>
          <a:p>
            <a:r>
              <a:rPr lang="en-US" dirty="0"/>
              <a:t>We can consider electrochemical cells and batteries as </a:t>
            </a:r>
            <a:r>
              <a:rPr lang="en-US" u="sng" dirty="0"/>
              <a:t>sources</a:t>
            </a:r>
            <a:r>
              <a:rPr lang="en-US" dirty="0"/>
              <a:t>. A source is anything that </a:t>
            </a:r>
            <a:r>
              <a:rPr lang="en-US" u="sng" dirty="0"/>
              <a:t>supplies</a:t>
            </a:r>
            <a:r>
              <a:rPr lang="en-US" dirty="0"/>
              <a:t> electrical energy. An </a:t>
            </a:r>
            <a:r>
              <a:rPr lang="en-US" u="sng" dirty="0"/>
              <a:t>electric outlet </a:t>
            </a:r>
            <a:r>
              <a:rPr lang="en-US" dirty="0"/>
              <a:t>would also be considered a source.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38155-50DE-BB45-B696-6F1ED6496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825" y="430413"/>
            <a:ext cx="2040811" cy="24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3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9E96A-B253-164A-8B3D-7DC88683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Electrochemical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7F42D-1B39-6A4B-95A7-07D93D85D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An electrochemical cell is made up of three major parts:</a:t>
            </a:r>
            <a:endParaRPr lang="en-CA" sz="2500" dirty="0"/>
          </a:p>
          <a:p>
            <a:pPr lvl="0"/>
            <a:r>
              <a:rPr lang="en-US" sz="2500" u="sng" dirty="0"/>
              <a:t>Anode</a:t>
            </a:r>
            <a:r>
              <a:rPr lang="en-US" sz="2500" dirty="0"/>
              <a:t>: negative side of the cell</a:t>
            </a:r>
            <a:endParaRPr lang="en-CA" sz="2500" dirty="0"/>
          </a:p>
          <a:p>
            <a:pPr lvl="0"/>
            <a:r>
              <a:rPr lang="en-US" sz="2500" u="sng" dirty="0"/>
              <a:t>Cathode</a:t>
            </a:r>
            <a:r>
              <a:rPr lang="en-US" sz="2500" dirty="0"/>
              <a:t>: positive side of the cell</a:t>
            </a:r>
            <a:endParaRPr lang="en-CA" sz="2500" dirty="0"/>
          </a:p>
          <a:p>
            <a:pPr lvl="0"/>
            <a:r>
              <a:rPr lang="en-US" sz="2500" u="sng" dirty="0"/>
              <a:t>Electrolyte</a:t>
            </a:r>
            <a:r>
              <a:rPr lang="en-US" sz="2500" dirty="0"/>
              <a:t>: </a:t>
            </a:r>
            <a:r>
              <a:rPr lang="en-US" dirty="0"/>
              <a:t>a catalyst (helps to speed </a:t>
            </a:r>
            <a:r>
              <a:rPr lang="en-US"/>
              <a:t>up chemical reactions</a:t>
            </a:r>
            <a:r>
              <a:rPr lang="en-US" dirty="0"/>
              <a:t>) that works by promoting the movement of </a:t>
            </a:r>
            <a:r>
              <a:rPr lang="en-US" u="sng" dirty="0"/>
              <a:t>ions</a:t>
            </a:r>
            <a:r>
              <a:rPr lang="en-US" dirty="0"/>
              <a:t> from the cathode to the anode when the cell is being charged</a:t>
            </a:r>
            <a:r>
              <a:rPr lang="en-CA" sz="2800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D4A6C-AB27-C144-BC33-281D72E97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775" y="618518"/>
            <a:ext cx="4873557" cy="21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E1231-6C84-A049-B5FF-5AA90987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90" y="595983"/>
            <a:ext cx="6068856" cy="147857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an electrochemical cell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43F4A-4EE1-474C-BDB9-0D225BE0C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90" y="2563318"/>
            <a:ext cx="10865708" cy="4025765"/>
          </a:xfrm>
        </p:spPr>
        <p:txBody>
          <a:bodyPr>
            <a:normAutofit fontScale="92500"/>
          </a:bodyPr>
          <a:lstStyle/>
          <a:p>
            <a:pPr lvl="0"/>
            <a:r>
              <a:rPr lang="en-US" sz="2700" u="sng" dirty="0"/>
              <a:t>Chemical reactions </a:t>
            </a:r>
            <a:r>
              <a:rPr lang="en-US" sz="2700" dirty="0"/>
              <a:t>occur on the surface of </a:t>
            </a:r>
            <a:r>
              <a:rPr lang="en-US" sz="2700" u="sng" dirty="0"/>
              <a:t>electrodes</a:t>
            </a:r>
            <a:r>
              <a:rPr lang="en-US" sz="2700" dirty="0"/>
              <a:t> (a metal conductor which allows electricity to enter and leave)</a:t>
            </a:r>
            <a:endParaRPr lang="en-CA" sz="2700" dirty="0"/>
          </a:p>
          <a:p>
            <a:pPr lvl="0"/>
            <a:r>
              <a:rPr lang="en-US" sz="2700" dirty="0"/>
              <a:t>The electrodes are placed in a solution called </a:t>
            </a:r>
            <a:r>
              <a:rPr lang="en-US" sz="2700" u="sng" dirty="0"/>
              <a:t>electrolyte</a:t>
            </a:r>
            <a:endParaRPr lang="en-CA" sz="2700" u="sng" dirty="0"/>
          </a:p>
          <a:p>
            <a:pPr lvl="0"/>
            <a:r>
              <a:rPr lang="en-US" sz="2700" dirty="0"/>
              <a:t>The chemical reactions that occur causes one electrode to be </a:t>
            </a:r>
            <a:r>
              <a:rPr lang="en-US" sz="2700" u="sng" dirty="0"/>
              <a:t>positively charged </a:t>
            </a:r>
            <a:r>
              <a:rPr lang="en-US" sz="2700" dirty="0"/>
              <a:t>(cathode) and one electrode to be </a:t>
            </a:r>
            <a:r>
              <a:rPr lang="en-US" sz="2700" u="sng" dirty="0"/>
              <a:t>negatively charged </a:t>
            </a:r>
            <a:r>
              <a:rPr lang="en-US" sz="2700" dirty="0"/>
              <a:t>(anode)</a:t>
            </a:r>
            <a:endParaRPr lang="en-CA" sz="2700" dirty="0"/>
          </a:p>
          <a:p>
            <a:pPr lvl="0"/>
            <a:r>
              <a:rPr lang="en-US" sz="2700" dirty="0"/>
              <a:t>The electrodes are then placed in contact with the </a:t>
            </a:r>
            <a:r>
              <a:rPr lang="en-US" sz="2700" u="sng" dirty="0"/>
              <a:t>terminals</a:t>
            </a:r>
            <a:r>
              <a:rPr lang="en-US" sz="2700" dirty="0"/>
              <a:t> of the cell </a:t>
            </a:r>
            <a:endParaRPr lang="en-CA" sz="2700" dirty="0"/>
          </a:p>
          <a:p>
            <a:pPr lvl="0"/>
            <a:r>
              <a:rPr lang="en-US" sz="2700" dirty="0"/>
              <a:t>When we connect the terminals to an electrical </a:t>
            </a:r>
            <a:r>
              <a:rPr lang="en-US" sz="2700" u="sng" dirty="0"/>
              <a:t>pathway</a:t>
            </a:r>
            <a:r>
              <a:rPr lang="en-US" sz="2700" dirty="0"/>
              <a:t>, charges flow through it </a:t>
            </a:r>
            <a:endParaRPr lang="en-CA" sz="27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0B71D-2378-B445-8DC6-04C610413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946" y="251982"/>
            <a:ext cx="5233215" cy="231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ADD55-4EC8-2F41-B34E-825F7965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Wet cell and dry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01ABB-EBC2-7B49-865E-D42EA8BD3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38859"/>
            <a:ext cx="10386024" cy="4052342"/>
          </a:xfrm>
        </p:spPr>
        <p:txBody>
          <a:bodyPr/>
          <a:lstStyle/>
          <a:p>
            <a:r>
              <a:rPr lang="en-US" sz="2800" dirty="0"/>
              <a:t>There are two main types of cells: a </a:t>
            </a:r>
            <a:r>
              <a:rPr lang="en-US" sz="2800" u="sng" dirty="0"/>
              <a:t>wet cell</a:t>
            </a:r>
            <a:r>
              <a:rPr lang="en-US" sz="2800" dirty="0"/>
              <a:t> and a </a:t>
            </a:r>
            <a:r>
              <a:rPr lang="en-US" sz="2800" u="sng" dirty="0"/>
              <a:t>dry cell</a:t>
            </a:r>
            <a:r>
              <a:rPr lang="en-US" sz="2800" dirty="0"/>
              <a:t>. </a:t>
            </a:r>
            <a:endParaRPr lang="en-CA" sz="2800" dirty="0"/>
          </a:p>
          <a:p>
            <a:pPr lvl="1"/>
            <a:r>
              <a:rPr lang="en-US" sz="2800" dirty="0"/>
              <a:t>Wet cell: the electrolyte is a </a:t>
            </a:r>
            <a:r>
              <a:rPr lang="en-US" sz="2800" u="sng" dirty="0"/>
              <a:t>liquid</a:t>
            </a:r>
            <a:r>
              <a:rPr lang="en-US" sz="2800" dirty="0"/>
              <a:t> solution</a:t>
            </a:r>
            <a:endParaRPr lang="en-CA" sz="2800" dirty="0"/>
          </a:p>
          <a:p>
            <a:pPr lvl="1"/>
            <a:r>
              <a:rPr lang="en-US" sz="2800" dirty="0"/>
              <a:t>Dry cell: the electrolyte is a </a:t>
            </a:r>
            <a:r>
              <a:rPr lang="en-US" sz="2800" u="sng" dirty="0"/>
              <a:t>moist</a:t>
            </a:r>
            <a:r>
              <a:rPr lang="en-US" sz="2800" dirty="0"/>
              <a:t> paste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9B645A-5379-489B-AF21-D382298481B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73" y="3877085"/>
            <a:ext cx="2896063" cy="279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5CE983-D22D-418D-A3CF-6DAE48A3DD4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64" y="3877084"/>
            <a:ext cx="2896062" cy="2797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66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F2EF6-2D64-7945-85AD-965C1FB8A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326" y="554637"/>
            <a:ext cx="7011322" cy="6071016"/>
          </a:xfrm>
        </p:spPr>
        <p:txBody>
          <a:bodyPr>
            <a:normAutofit lnSpcReduction="10000"/>
          </a:bodyPr>
          <a:lstStyle/>
          <a:p>
            <a:r>
              <a:rPr lang="en-US" sz="2700" dirty="0"/>
              <a:t>The chemical reactions that occur within the electrochemical cell causes a buildup of </a:t>
            </a:r>
            <a:r>
              <a:rPr lang="en-US" sz="2700" u="sng" dirty="0"/>
              <a:t>electrons</a:t>
            </a:r>
            <a:r>
              <a:rPr lang="en-US" sz="2700" dirty="0"/>
              <a:t> on the </a:t>
            </a:r>
            <a:r>
              <a:rPr lang="en-US" sz="2700" u="sng" dirty="0"/>
              <a:t>anode</a:t>
            </a:r>
            <a:r>
              <a:rPr lang="en-US" sz="2700" dirty="0"/>
              <a:t>. As negative charges want to repel each other, the electrons want to move around so that there is no difference between the anode and the cathode. </a:t>
            </a:r>
            <a:endParaRPr lang="en-CA" sz="2700" dirty="0"/>
          </a:p>
          <a:p>
            <a:pPr lvl="0"/>
            <a:r>
              <a:rPr lang="en-US" sz="2700" dirty="0"/>
              <a:t>The </a:t>
            </a:r>
            <a:r>
              <a:rPr lang="en-US" sz="2700" u="sng" dirty="0"/>
              <a:t>electrolyte</a:t>
            </a:r>
            <a:r>
              <a:rPr lang="en-US" sz="2700" dirty="0"/>
              <a:t> prevents the electrons from moving within the electrochemical cell </a:t>
            </a:r>
            <a:endParaRPr lang="en-CA" sz="2700" dirty="0"/>
          </a:p>
          <a:p>
            <a:r>
              <a:rPr lang="en-US" sz="2700" dirty="0"/>
              <a:t>When we connect the cell into a circuit, the electrons will be able to leave the anode and travel through the circuit before returning to the cathode. </a:t>
            </a:r>
            <a:endParaRPr lang="en-CA" sz="27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866FA-8D3A-4748-9A63-DCFD879361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95" y="1526580"/>
            <a:ext cx="3020411" cy="380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5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5720-9948-1F47-A29A-6078A1739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/>
              <a:t>Practice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C2EF2-D658-D747-AE72-27A8BD575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116969"/>
            <a:ext cx="10116201" cy="4211274"/>
          </a:xfrm>
        </p:spPr>
        <p:txBody>
          <a:bodyPr>
            <a:normAutofit/>
          </a:bodyPr>
          <a:lstStyle/>
          <a:p>
            <a:pPr marL="457200" lvl="0" indent="-457200">
              <a:buAutoNum type="arabicPeriod"/>
            </a:pPr>
            <a:r>
              <a:rPr lang="en-US" dirty="0"/>
              <a:t>What are the similarities and differences between an electrochemical cell and a battery?</a:t>
            </a:r>
          </a:p>
          <a:p>
            <a:pPr lvl="0">
              <a:buFontTx/>
              <a:buChar char="-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Similarities: both transform chemical energy into electrical energy; both considered sources, both have an anode, cathode, and electrolyte</a:t>
            </a:r>
          </a:p>
          <a:p>
            <a:pPr lvl="0">
              <a:buFontTx/>
              <a:buChar char="-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Difference: a battery is made up of 2 + electrochemical cells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2. Describe the functions of the electrolyte in an electrochemical cell</a:t>
            </a:r>
            <a:r>
              <a:rPr lang="en-CA" dirty="0"/>
              <a:t> </a:t>
            </a:r>
          </a:p>
          <a:p>
            <a:pPr marL="0" indent="0">
              <a:buNone/>
            </a:pPr>
            <a:r>
              <a:rPr lang="en-CA" dirty="0">
                <a:solidFill>
                  <a:schemeClr val="accent4">
                    <a:lumMod val="50000"/>
                  </a:schemeClr>
                </a:solidFill>
              </a:rPr>
              <a:t>- The electrolyte conducts charge and prevents the electrons from moving within the electrochemical cell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0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658</TotalTime>
  <Words>1353</Words>
  <Application>Microsoft Macintosh PowerPoint</Application>
  <PresentationFormat>Widescreen</PresentationFormat>
  <Paragraphs>137</Paragraphs>
  <Slides>28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Tw Cen MT</vt:lpstr>
      <vt:lpstr>Circuit</vt:lpstr>
      <vt:lpstr>What impacts the weight of a battery? </vt:lpstr>
      <vt:lpstr>What impacts the weight of a battery? </vt:lpstr>
      <vt:lpstr>Physics III</vt:lpstr>
      <vt:lpstr>ELECTROCHEMICAL CELL</vt:lpstr>
      <vt:lpstr>Electrochemical cell</vt:lpstr>
      <vt:lpstr>How does an electrochemical cell work?</vt:lpstr>
      <vt:lpstr>Wet cell and dry cell</vt:lpstr>
      <vt:lpstr>PowerPoint Presentation</vt:lpstr>
      <vt:lpstr>Practice Questions</vt:lpstr>
      <vt:lpstr>Measures of electricity</vt:lpstr>
      <vt:lpstr>Movement Break</vt:lpstr>
      <vt:lpstr>Voltage, current, resistance</vt:lpstr>
      <vt:lpstr>What is current?</vt:lpstr>
      <vt:lpstr>What is resistance?</vt:lpstr>
      <vt:lpstr>PowerPoint Presentation</vt:lpstr>
      <vt:lpstr>PowerPoint Presentation</vt:lpstr>
      <vt:lpstr>To do now </vt:lpstr>
      <vt:lpstr>To do now </vt:lpstr>
      <vt:lpstr>Which of the following has the potential of becoming a NEW energy source for the world?</vt:lpstr>
      <vt:lpstr>Which of the following has the potential of becoming a NEW energy source for the world?</vt:lpstr>
      <vt:lpstr>Circuits</vt:lpstr>
      <vt:lpstr>How does current flow through a circuit?</vt:lpstr>
      <vt:lpstr>Switch</vt:lpstr>
      <vt:lpstr>Electricity and batteries explained</vt:lpstr>
      <vt:lpstr>Short Circuits</vt:lpstr>
      <vt:lpstr>Conductor vs. insulator</vt:lpstr>
      <vt:lpstr>PowerPoint Presentation</vt:lpstr>
      <vt:lpstr>To do now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III</dc:title>
  <dc:creator>Christine Wang</dc:creator>
  <cp:lastModifiedBy>Microsoft Office User</cp:lastModifiedBy>
  <cp:revision>61</cp:revision>
  <dcterms:created xsi:type="dcterms:W3CDTF">2020-10-05T19:20:33Z</dcterms:created>
  <dcterms:modified xsi:type="dcterms:W3CDTF">2022-05-19T16:39:16Z</dcterms:modified>
</cp:coreProperties>
</file>