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 id="267" r:id="rId12"/>
    <p:sldId id="269" r:id="rId13"/>
    <p:sldId id="270" r:id="rId14"/>
    <p:sldId id="266" r:id="rId15"/>
    <p:sldId id="268"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22" d="100"/>
          <a:sy n="122" d="100"/>
        </p:scale>
        <p:origin x="24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11/18/21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11/18/21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11/18/21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11/18/21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11/18/21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11/18/21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11/18/21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11/18/21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11/18/21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11/18/21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11/18/21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11/18/21</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Physics I – III Review</a:t>
            </a:r>
          </a:p>
        </p:txBody>
      </p:sp>
      <p:sp>
        <p:nvSpPr>
          <p:cNvPr id="3" name="Subtitle 2"/>
          <p:cNvSpPr>
            <a:spLocks noGrp="1"/>
          </p:cNvSpPr>
          <p:nvPr>
            <p:ph type="subTitle" idx="1"/>
          </p:nvPr>
        </p:nvSpPr>
        <p:spPr/>
        <p:txBody>
          <a:bodyPr/>
          <a:lstStyle/>
          <a:p>
            <a:r>
              <a:rPr lang="en-CA" dirty="0"/>
              <a:t>Science 9</a:t>
            </a:r>
          </a:p>
          <a:p>
            <a:r>
              <a:rPr lang="en-CA" dirty="0"/>
              <a:t>Physics</a:t>
            </a:r>
          </a:p>
        </p:txBody>
      </p:sp>
    </p:spTree>
    <p:extLst>
      <p:ext uri="{BB962C8B-B14F-4D97-AF65-F5344CB8AC3E}">
        <p14:creationId xmlns:p14="http://schemas.microsoft.com/office/powerpoint/2010/main" val="2425857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CA" dirty="0"/>
              <a:t>Identify the following as a conductor or insulator: Copper</a:t>
            </a:r>
          </a:p>
        </p:txBody>
      </p:sp>
      <p:sp>
        <p:nvSpPr>
          <p:cNvPr id="3" name="Content Placeholder 2"/>
          <p:cNvSpPr>
            <a:spLocks noGrp="1"/>
          </p:cNvSpPr>
          <p:nvPr>
            <p:ph idx="1"/>
          </p:nvPr>
        </p:nvSpPr>
        <p:spPr/>
        <p:txBody>
          <a:bodyPr/>
          <a:lstStyle/>
          <a:p>
            <a:pPr algn="ctr"/>
            <a:r>
              <a:rPr lang="en-CA" sz="4800" dirty="0">
                <a:solidFill>
                  <a:srgbClr val="FF0000"/>
                </a:solidFill>
              </a:rPr>
              <a:t>Conductor</a:t>
            </a:r>
            <a:endParaRPr lang="en-CA" dirty="0">
              <a:solidFill>
                <a:srgbClr val="FF0000"/>
              </a:solidFill>
            </a:endParaRPr>
          </a:p>
          <a:p>
            <a:endParaRPr lang="en-CA" dirty="0">
              <a:solidFill>
                <a:srgbClr val="FF0000"/>
              </a:solidFill>
            </a:endParaRPr>
          </a:p>
        </p:txBody>
      </p:sp>
    </p:spTree>
    <p:extLst>
      <p:ext uri="{BB962C8B-B14F-4D97-AF65-F5344CB8AC3E}">
        <p14:creationId xmlns:p14="http://schemas.microsoft.com/office/powerpoint/2010/main" val="402645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Identify the Unit and Symbol for the following Quantities: Voltage</a:t>
            </a:r>
          </a:p>
        </p:txBody>
      </p:sp>
      <p:sp>
        <p:nvSpPr>
          <p:cNvPr id="3" name="Content Placeholder 2"/>
          <p:cNvSpPr>
            <a:spLocks noGrp="1"/>
          </p:cNvSpPr>
          <p:nvPr>
            <p:ph idx="1"/>
          </p:nvPr>
        </p:nvSpPr>
        <p:spPr/>
        <p:txBody>
          <a:bodyPr>
            <a:normAutofit/>
          </a:bodyPr>
          <a:lstStyle/>
          <a:p>
            <a:pPr algn="ctr"/>
            <a:r>
              <a:rPr lang="en-CA" sz="4000" dirty="0">
                <a:solidFill>
                  <a:srgbClr val="FF0000"/>
                </a:solidFill>
              </a:rPr>
              <a:t>Unit – Volts (V)</a:t>
            </a:r>
          </a:p>
          <a:p>
            <a:pPr algn="ctr"/>
            <a:r>
              <a:rPr lang="en-CA" sz="4000" dirty="0">
                <a:solidFill>
                  <a:srgbClr val="FF0000"/>
                </a:solidFill>
              </a:rPr>
              <a:t>Symbol - V</a:t>
            </a:r>
          </a:p>
        </p:txBody>
      </p:sp>
    </p:spTree>
    <p:extLst>
      <p:ext uri="{BB962C8B-B14F-4D97-AF65-F5344CB8AC3E}">
        <p14:creationId xmlns:p14="http://schemas.microsoft.com/office/powerpoint/2010/main" val="252373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Identify the Unit and Symbol for the following Quantities: Resistance</a:t>
            </a:r>
          </a:p>
        </p:txBody>
      </p:sp>
      <p:sp>
        <p:nvSpPr>
          <p:cNvPr id="3" name="Content Placeholder 2"/>
          <p:cNvSpPr>
            <a:spLocks noGrp="1"/>
          </p:cNvSpPr>
          <p:nvPr>
            <p:ph idx="1"/>
          </p:nvPr>
        </p:nvSpPr>
        <p:spPr/>
        <p:txBody>
          <a:bodyPr>
            <a:normAutofit/>
          </a:bodyPr>
          <a:lstStyle/>
          <a:p>
            <a:pPr algn="ctr"/>
            <a:r>
              <a:rPr lang="en-CA" sz="4000" dirty="0">
                <a:solidFill>
                  <a:srgbClr val="FF0000"/>
                </a:solidFill>
              </a:rPr>
              <a:t>Unit – Ohms (</a:t>
            </a:r>
            <a:r>
              <a:rPr lang="el-GR" sz="4000" dirty="0">
                <a:solidFill>
                  <a:srgbClr val="FF0000"/>
                </a:solidFill>
                <a:latin typeface="Times New Roman" panose="02020603050405020304" pitchFamily="18" charset="0"/>
                <a:cs typeface="Times New Roman" panose="02020603050405020304" pitchFamily="18" charset="0"/>
              </a:rPr>
              <a:t>Ω</a:t>
            </a:r>
            <a:r>
              <a:rPr lang="en-CA" sz="4000" dirty="0">
                <a:solidFill>
                  <a:srgbClr val="FF0000"/>
                </a:solidFill>
              </a:rPr>
              <a:t>)</a:t>
            </a:r>
          </a:p>
          <a:p>
            <a:pPr algn="ctr"/>
            <a:r>
              <a:rPr lang="en-CA" sz="4000" dirty="0">
                <a:solidFill>
                  <a:srgbClr val="FF0000"/>
                </a:solidFill>
              </a:rPr>
              <a:t>Symbol - R</a:t>
            </a:r>
          </a:p>
        </p:txBody>
      </p:sp>
    </p:spTree>
    <p:extLst>
      <p:ext uri="{BB962C8B-B14F-4D97-AF65-F5344CB8AC3E}">
        <p14:creationId xmlns:p14="http://schemas.microsoft.com/office/powerpoint/2010/main" val="283515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is the purpose of a load?</a:t>
            </a:r>
          </a:p>
        </p:txBody>
      </p:sp>
      <p:sp>
        <p:nvSpPr>
          <p:cNvPr id="3" name="Content Placeholder 2"/>
          <p:cNvSpPr>
            <a:spLocks noGrp="1"/>
          </p:cNvSpPr>
          <p:nvPr>
            <p:ph idx="1"/>
          </p:nvPr>
        </p:nvSpPr>
        <p:spPr/>
        <p:txBody>
          <a:bodyPr>
            <a:normAutofit/>
          </a:bodyPr>
          <a:lstStyle/>
          <a:p>
            <a:r>
              <a:rPr lang="en-CA" sz="3600" dirty="0">
                <a:solidFill>
                  <a:srgbClr val="FF0000"/>
                </a:solidFill>
              </a:rPr>
              <a:t>Loads are able to transform electrical energy into another type of energy.</a:t>
            </a:r>
          </a:p>
          <a:p>
            <a:endParaRPr lang="en-CA" sz="3600" dirty="0">
              <a:solidFill>
                <a:srgbClr val="FF0000"/>
              </a:solidFill>
            </a:endParaRPr>
          </a:p>
        </p:txBody>
      </p:sp>
    </p:spTree>
    <p:extLst>
      <p:ext uri="{BB962C8B-B14F-4D97-AF65-F5344CB8AC3E}">
        <p14:creationId xmlns:p14="http://schemas.microsoft.com/office/powerpoint/2010/main" val="1808622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CA" dirty="0"/>
              <a:t>Identify the following as a conductor or insulator: Paper</a:t>
            </a:r>
          </a:p>
        </p:txBody>
      </p:sp>
      <p:sp>
        <p:nvSpPr>
          <p:cNvPr id="3" name="Content Placeholder 2"/>
          <p:cNvSpPr>
            <a:spLocks noGrp="1"/>
          </p:cNvSpPr>
          <p:nvPr>
            <p:ph idx="1"/>
          </p:nvPr>
        </p:nvSpPr>
        <p:spPr/>
        <p:txBody>
          <a:bodyPr/>
          <a:lstStyle/>
          <a:p>
            <a:pPr algn="ctr"/>
            <a:r>
              <a:rPr lang="en-CA" sz="4800" dirty="0">
                <a:solidFill>
                  <a:srgbClr val="FF0000"/>
                </a:solidFill>
              </a:rPr>
              <a:t>Insulator</a:t>
            </a:r>
            <a:endParaRPr lang="en-CA" dirty="0">
              <a:solidFill>
                <a:srgbClr val="FF0000"/>
              </a:solidFill>
            </a:endParaRPr>
          </a:p>
          <a:p>
            <a:endParaRPr lang="en-CA" dirty="0">
              <a:solidFill>
                <a:srgbClr val="FF0000"/>
              </a:solidFill>
            </a:endParaRPr>
          </a:p>
        </p:txBody>
      </p:sp>
    </p:spTree>
    <p:extLst>
      <p:ext uri="{BB962C8B-B14F-4D97-AF65-F5344CB8AC3E}">
        <p14:creationId xmlns:p14="http://schemas.microsoft.com/office/powerpoint/2010/main" val="30278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Identify the Unit and Symbol for the following Quantities: Current</a:t>
            </a:r>
          </a:p>
        </p:txBody>
      </p:sp>
      <p:sp>
        <p:nvSpPr>
          <p:cNvPr id="3" name="Content Placeholder 2"/>
          <p:cNvSpPr>
            <a:spLocks noGrp="1"/>
          </p:cNvSpPr>
          <p:nvPr>
            <p:ph idx="1"/>
          </p:nvPr>
        </p:nvSpPr>
        <p:spPr/>
        <p:txBody>
          <a:bodyPr>
            <a:normAutofit/>
          </a:bodyPr>
          <a:lstStyle/>
          <a:p>
            <a:pPr algn="ctr"/>
            <a:r>
              <a:rPr lang="en-CA" sz="4000" dirty="0">
                <a:solidFill>
                  <a:srgbClr val="FF0000"/>
                </a:solidFill>
              </a:rPr>
              <a:t>Unit – Amperes (A)</a:t>
            </a:r>
          </a:p>
          <a:p>
            <a:pPr algn="ctr"/>
            <a:r>
              <a:rPr lang="en-CA" sz="4000" dirty="0">
                <a:solidFill>
                  <a:srgbClr val="FF0000"/>
                </a:solidFill>
              </a:rPr>
              <a:t>Symbol - I</a:t>
            </a:r>
          </a:p>
        </p:txBody>
      </p:sp>
    </p:spTree>
    <p:extLst>
      <p:ext uri="{BB962C8B-B14F-4D97-AF65-F5344CB8AC3E}">
        <p14:creationId xmlns:p14="http://schemas.microsoft.com/office/powerpoint/2010/main" val="126378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does the Law of Electric Charge state?</a:t>
            </a:r>
          </a:p>
        </p:txBody>
      </p:sp>
      <p:sp>
        <p:nvSpPr>
          <p:cNvPr id="3" name="Content Placeholder 2"/>
          <p:cNvSpPr>
            <a:spLocks noGrp="1"/>
          </p:cNvSpPr>
          <p:nvPr>
            <p:ph idx="1"/>
          </p:nvPr>
        </p:nvSpPr>
        <p:spPr/>
        <p:txBody>
          <a:bodyPr>
            <a:normAutofit/>
          </a:bodyPr>
          <a:lstStyle/>
          <a:p>
            <a:pPr algn="ctr"/>
            <a:r>
              <a:rPr lang="en-CA" sz="3600" dirty="0">
                <a:solidFill>
                  <a:srgbClr val="FF0000"/>
                </a:solidFill>
              </a:rPr>
              <a:t>Opposite charges attract</a:t>
            </a:r>
          </a:p>
          <a:p>
            <a:pPr algn="ctr"/>
            <a:r>
              <a:rPr lang="en-CA" sz="3600" dirty="0">
                <a:solidFill>
                  <a:srgbClr val="FF0000"/>
                </a:solidFill>
              </a:rPr>
              <a:t>Like charges repel</a:t>
            </a:r>
          </a:p>
          <a:p>
            <a:pPr algn="ctr"/>
            <a:r>
              <a:rPr lang="en-CA" sz="3600" dirty="0">
                <a:solidFill>
                  <a:srgbClr val="FF0000"/>
                </a:solidFill>
              </a:rPr>
              <a:t>Charged objects will attract neutral charges </a:t>
            </a:r>
          </a:p>
        </p:txBody>
      </p:sp>
    </p:spTree>
    <p:extLst>
      <p:ext uri="{BB962C8B-B14F-4D97-AF65-F5344CB8AC3E}">
        <p14:creationId xmlns:p14="http://schemas.microsoft.com/office/powerpoint/2010/main" val="6584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CA" dirty="0"/>
              <a:t>Identify the type of energy associated with each of the following sources:</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CA" dirty="0"/>
              <a:t>The Sun				</a:t>
            </a:r>
            <a:r>
              <a:rPr lang="en-CA" dirty="0">
                <a:solidFill>
                  <a:srgbClr val="FF0000"/>
                </a:solidFill>
              </a:rPr>
              <a:t>Solar</a:t>
            </a:r>
          </a:p>
          <a:p>
            <a:pPr marL="457200" indent="-457200">
              <a:buFont typeface="+mj-lt"/>
              <a:buAutoNum type="arabicPeriod"/>
            </a:pPr>
            <a:r>
              <a:rPr lang="en-CA" dirty="0"/>
              <a:t>River flow				</a:t>
            </a:r>
            <a:r>
              <a:rPr lang="en-CA" dirty="0">
                <a:solidFill>
                  <a:srgbClr val="FF0000"/>
                </a:solidFill>
              </a:rPr>
              <a:t>Mechanical</a:t>
            </a:r>
          </a:p>
          <a:p>
            <a:pPr marL="457200" indent="-457200">
              <a:buFont typeface="+mj-lt"/>
              <a:buAutoNum type="arabicPeriod"/>
            </a:pPr>
            <a:r>
              <a:rPr lang="en-CA" dirty="0"/>
              <a:t>A battery				</a:t>
            </a:r>
            <a:r>
              <a:rPr lang="en-CA" dirty="0">
                <a:solidFill>
                  <a:srgbClr val="FF0000"/>
                </a:solidFill>
              </a:rPr>
              <a:t>Chemical</a:t>
            </a:r>
          </a:p>
          <a:p>
            <a:pPr marL="457200" indent="-457200">
              <a:buFont typeface="+mj-lt"/>
              <a:buAutoNum type="arabicPeriod"/>
            </a:pPr>
            <a:r>
              <a:rPr lang="en-CA" dirty="0"/>
              <a:t>Wind				</a:t>
            </a:r>
            <a:r>
              <a:rPr lang="en-CA" dirty="0">
                <a:solidFill>
                  <a:srgbClr val="FF0000"/>
                </a:solidFill>
              </a:rPr>
              <a:t>Mechanical</a:t>
            </a:r>
          </a:p>
          <a:p>
            <a:pPr marL="457200" indent="-457200">
              <a:buFont typeface="+mj-lt"/>
              <a:buAutoNum type="arabicPeriod"/>
            </a:pPr>
            <a:r>
              <a:rPr lang="en-CA" dirty="0"/>
              <a:t>Uranium splitting			</a:t>
            </a:r>
            <a:r>
              <a:rPr lang="en-CA" dirty="0">
                <a:solidFill>
                  <a:srgbClr val="FF0000"/>
                </a:solidFill>
              </a:rPr>
              <a:t>Nuclear</a:t>
            </a:r>
          </a:p>
          <a:p>
            <a:pPr marL="457200" indent="-457200">
              <a:buFont typeface="+mj-lt"/>
              <a:buAutoNum type="arabicPeriod"/>
            </a:pPr>
            <a:r>
              <a:rPr lang="en-CA" dirty="0"/>
              <a:t>Hot springs				</a:t>
            </a:r>
            <a:r>
              <a:rPr lang="en-CA" dirty="0">
                <a:solidFill>
                  <a:srgbClr val="FF0000"/>
                </a:solidFill>
              </a:rPr>
              <a:t>Thermal</a:t>
            </a:r>
          </a:p>
          <a:p>
            <a:pPr marL="457200" indent="-457200">
              <a:buFont typeface="+mj-lt"/>
              <a:buAutoNum type="arabicPeriod"/>
            </a:pPr>
            <a:r>
              <a:rPr lang="en-CA" dirty="0"/>
              <a:t>Garbage				</a:t>
            </a:r>
            <a:r>
              <a:rPr lang="en-CA" dirty="0">
                <a:solidFill>
                  <a:srgbClr val="FF0000"/>
                </a:solidFill>
              </a:rPr>
              <a:t>Chemical</a:t>
            </a:r>
          </a:p>
          <a:p>
            <a:pPr marL="457200" indent="-457200">
              <a:buFont typeface="+mj-lt"/>
              <a:buAutoNum type="arabicPeriod"/>
            </a:pPr>
            <a:r>
              <a:rPr lang="en-CA" dirty="0"/>
              <a:t>Food				</a:t>
            </a:r>
            <a:r>
              <a:rPr lang="en-CA" dirty="0">
                <a:solidFill>
                  <a:srgbClr val="FF0000"/>
                </a:solidFill>
              </a:rPr>
              <a:t>Chemical</a:t>
            </a:r>
          </a:p>
        </p:txBody>
      </p:sp>
      <p:sp>
        <p:nvSpPr>
          <p:cNvPr id="4" name="Rectangle 3"/>
          <p:cNvSpPr/>
          <p:nvPr/>
        </p:nvSpPr>
        <p:spPr>
          <a:xfrm>
            <a:off x="5514109" y="2170547"/>
            <a:ext cx="1514764"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Rectangle 4"/>
          <p:cNvSpPr/>
          <p:nvPr/>
        </p:nvSpPr>
        <p:spPr>
          <a:xfrm>
            <a:off x="5514109" y="2701640"/>
            <a:ext cx="1514764"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ectangle 5"/>
          <p:cNvSpPr/>
          <p:nvPr/>
        </p:nvSpPr>
        <p:spPr>
          <a:xfrm>
            <a:off x="5514108" y="3237349"/>
            <a:ext cx="1514765"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ectangle 6"/>
          <p:cNvSpPr/>
          <p:nvPr/>
        </p:nvSpPr>
        <p:spPr>
          <a:xfrm>
            <a:off x="5514109" y="3754585"/>
            <a:ext cx="1514764"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p:nvSpPr>
        <p:spPr>
          <a:xfrm>
            <a:off x="5514109" y="4237645"/>
            <a:ext cx="1514764"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5514109" y="4745645"/>
            <a:ext cx="1514764" cy="360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a:off x="5514109" y="5106325"/>
            <a:ext cx="1514764"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p:nvSpPr>
        <p:spPr>
          <a:xfrm>
            <a:off x="5514109" y="5640650"/>
            <a:ext cx="1514764"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17821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10"/>
                                        </p:tgtEl>
                                      </p:cBhvr>
                                    </p:animEffect>
                                    <p:set>
                                      <p:cBhvr>
                                        <p:cTn id="37" dur="1" fill="hold">
                                          <p:stCondLst>
                                            <p:cond delay="4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500"/>
                                        <p:tgtEl>
                                          <p:spTgt spid="11"/>
                                        </p:tgtEl>
                                      </p:cBhvr>
                                    </p:animEffect>
                                    <p:set>
                                      <p:cBhvr>
                                        <p:cTn id="42"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Identify the type of energy Transformation that occurs…</a:t>
            </a:r>
          </a:p>
        </p:txBody>
      </p:sp>
      <p:sp>
        <p:nvSpPr>
          <p:cNvPr id="3" name="Content Placeholder 2"/>
          <p:cNvSpPr>
            <a:spLocks noGrp="1"/>
          </p:cNvSpPr>
          <p:nvPr>
            <p:ph idx="1"/>
          </p:nvPr>
        </p:nvSpPr>
        <p:spPr/>
        <p:txBody>
          <a:bodyPr>
            <a:normAutofit/>
          </a:bodyPr>
          <a:lstStyle/>
          <a:p>
            <a:pPr algn="ctr"/>
            <a:r>
              <a:rPr lang="en-CA" sz="6000" dirty="0"/>
              <a:t>Photosynthesis</a:t>
            </a:r>
          </a:p>
          <a:p>
            <a:pPr algn="ctr"/>
            <a:endParaRPr lang="en-CA" sz="6000" dirty="0"/>
          </a:p>
          <a:p>
            <a:pPr algn="ctr"/>
            <a:endParaRPr lang="en-CA" sz="6000" dirty="0"/>
          </a:p>
          <a:p>
            <a:pPr algn="ctr"/>
            <a:r>
              <a:rPr lang="en-CA" sz="6000" dirty="0">
                <a:solidFill>
                  <a:srgbClr val="FF0000"/>
                </a:solidFill>
              </a:rPr>
              <a:t>Solar </a:t>
            </a:r>
            <a:r>
              <a:rPr lang="en-CA" sz="6000" dirty="0">
                <a:solidFill>
                  <a:srgbClr val="FF0000"/>
                </a:solidFill>
                <a:sym typeface="Wingdings" panose="05000000000000000000" pitchFamily="2" charset="2"/>
              </a:rPr>
              <a:t> Chemical</a:t>
            </a:r>
            <a:endParaRPr lang="en-CA" sz="6000" dirty="0">
              <a:solidFill>
                <a:srgbClr val="FF0000"/>
              </a:solidFill>
            </a:endParaRPr>
          </a:p>
        </p:txBody>
      </p:sp>
    </p:spTree>
    <p:extLst>
      <p:ext uri="{BB962C8B-B14F-4D97-AF65-F5344CB8AC3E}">
        <p14:creationId xmlns:p14="http://schemas.microsoft.com/office/powerpoint/2010/main" val="2021616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Identify the type of energy Transformation that occurs…</a:t>
            </a:r>
          </a:p>
        </p:txBody>
      </p:sp>
      <p:sp>
        <p:nvSpPr>
          <p:cNvPr id="3" name="Content Placeholder 2"/>
          <p:cNvSpPr>
            <a:spLocks noGrp="1"/>
          </p:cNvSpPr>
          <p:nvPr>
            <p:ph idx="1"/>
          </p:nvPr>
        </p:nvSpPr>
        <p:spPr/>
        <p:txBody>
          <a:bodyPr>
            <a:normAutofit/>
          </a:bodyPr>
          <a:lstStyle/>
          <a:p>
            <a:pPr algn="ctr"/>
            <a:r>
              <a:rPr lang="en-CA" sz="6000" dirty="0"/>
              <a:t>A light bulb</a:t>
            </a:r>
          </a:p>
          <a:p>
            <a:pPr algn="ctr"/>
            <a:endParaRPr lang="en-CA" sz="6000" dirty="0"/>
          </a:p>
          <a:p>
            <a:pPr algn="ctr"/>
            <a:endParaRPr lang="en-CA" sz="6000" dirty="0"/>
          </a:p>
          <a:p>
            <a:pPr algn="ctr"/>
            <a:r>
              <a:rPr lang="en-CA" sz="6000" dirty="0">
                <a:solidFill>
                  <a:srgbClr val="FF0000"/>
                </a:solidFill>
              </a:rPr>
              <a:t>Electrical </a:t>
            </a:r>
            <a:r>
              <a:rPr lang="en-CA" sz="6000" dirty="0">
                <a:solidFill>
                  <a:srgbClr val="FF0000"/>
                </a:solidFill>
                <a:sym typeface="Wingdings" panose="05000000000000000000" pitchFamily="2" charset="2"/>
              </a:rPr>
              <a:t> Light/Thermal</a:t>
            </a:r>
            <a:endParaRPr lang="en-CA" sz="6000" dirty="0">
              <a:solidFill>
                <a:srgbClr val="FF0000"/>
              </a:solidFill>
            </a:endParaRPr>
          </a:p>
        </p:txBody>
      </p:sp>
    </p:spTree>
    <p:extLst>
      <p:ext uri="{BB962C8B-B14F-4D97-AF65-F5344CB8AC3E}">
        <p14:creationId xmlns:p14="http://schemas.microsoft.com/office/powerpoint/2010/main" val="201926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Identify the type of energy Transformation that occurs…</a:t>
            </a:r>
          </a:p>
        </p:txBody>
      </p:sp>
      <p:sp>
        <p:nvSpPr>
          <p:cNvPr id="3" name="Content Placeholder 2"/>
          <p:cNvSpPr>
            <a:spLocks noGrp="1"/>
          </p:cNvSpPr>
          <p:nvPr>
            <p:ph idx="1"/>
          </p:nvPr>
        </p:nvSpPr>
        <p:spPr/>
        <p:txBody>
          <a:bodyPr>
            <a:normAutofit/>
          </a:bodyPr>
          <a:lstStyle/>
          <a:p>
            <a:pPr algn="ctr"/>
            <a:r>
              <a:rPr lang="en-CA" sz="6000" dirty="0"/>
              <a:t>Nuclear Power Plant</a:t>
            </a:r>
          </a:p>
          <a:p>
            <a:pPr algn="ctr"/>
            <a:endParaRPr lang="en-CA" sz="6000" dirty="0"/>
          </a:p>
          <a:p>
            <a:pPr algn="ctr"/>
            <a:endParaRPr lang="en-CA" sz="6000" dirty="0"/>
          </a:p>
          <a:p>
            <a:pPr algn="ctr"/>
            <a:r>
              <a:rPr lang="en-CA" sz="6000" dirty="0">
                <a:solidFill>
                  <a:srgbClr val="FF0000"/>
                </a:solidFill>
              </a:rPr>
              <a:t>Nuclear </a:t>
            </a:r>
            <a:r>
              <a:rPr lang="en-CA" sz="6000" dirty="0">
                <a:solidFill>
                  <a:srgbClr val="FF0000"/>
                </a:solidFill>
                <a:sym typeface="Wingdings" panose="05000000000000000000" pitchFamily="2" charset="2"/>
              </a:rPr>
              <a:t> Electrical</a:t>
            </a:r>
            <a:endParaRPr lang="en-CA" sz="6000" dirty="0">
              <a:solidFill>
                <a:srgbClr val="FF0000"/>
              </a:solidFill>
            </a:endParaRPr>
          </a:p>
        </p:txBody>
      </p:sp>
    </p:spTree>
    <p:extLst>
      <p:ext uri="{BB962C8B-B14F-4D97-AF65-F5344CB8AC3E}">
        <p14:creationId xmlns:p14="http://schemas.microsoft.com/office/powerpoint/2010/main" val="2542417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CA" dirty="0"/>
              <a:t>Identify the following as a conductor or insulator: Wire</a:t>
            </a:r>
          </a:p>
        </p:txBody>
      </p:sp>
      <p:sp>
        <p:nvSpPr>
          <p:cNvPr id="3" name="Content Placeholder 2"/>
          <p:cNvSpPr>
            <a:spLocks noGrp="1"/>
          </p:cNvSpPr>
          <p:nvPr>
            <p:ph idx="1"/>
          </p:nvPr>
        </p:nvSpPr>
        <p:spPr/>
        <p:txBody>
          <a:bodyPr/>
          <a:lstStyle/>
          <a:p>
            <a:pPr algn="ctr"/>
            <a:r>
              <a:rPr lang="en-CA" sz="4800" dirty="0">
                <a:solidFill>
                  <a:srgbClr val="FF0000"/>
                </a:solidFill>
              </a:rPr>
              <a:t>Conductor</a:t>
            </a:r>
            <a:endParaRPr lang="en-CA" dirty="0">
              <a:solidFill>
                <a:srgbClr val="FF0000"/>
              </a:solidFill>
            </a:endParaRPr>
          </a:p>
          <a:p>
            <a:endParaRPr lang="en-CA" dirty="0">
              <a:solidFill>
                <a:srgbClr val="FF0000"/>
              </a:solidFill>
            </a:endParaRPr>
          </a:p>
        </p:txBody>
      </p:sp>
    </p:spTree>
    <p:extLst>
      <p:ext uri="{BB962C8B-B14F-4D97-AF65-F5344CB8AC3E}">
        <p14:creationId xmlns:p14="http://schemas.microsoft.com/office/powerpoint/2010/main" val="405576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Identify the type of energy Transformation that occurs…</a:t>
            </a:r>
          </a:p>
        </p:txBody>
      </p:sp>
      <p:sp>
        <p:nvSpPr>
          <p:cNvPr id="3" name="Content Placeholder 2"/>
          <p:cNvSpPr>
            <a:spLocks noGrp="1"/>
          </p:cNvSpPr>
          <p:nvPr>
            <p:ph idx="1"/>
          </p:nvPr>
        </p:nvSpPr>
        <p:spPr/>
        <p:txBody>
          <a:bodyPr>
            <a:normAutofit/>
          </a:bodyPr>
          <a:lstStyle/>
          <a:p>
            <a:pPr marL="0" indent="0" algn="ctr">
              <a:buNone/>
            </a:pPr>
            <a:r>
              <a:rPr lang="en-CA" sz="6000" dirty="0"/>
              <a:t>An oven</a:t>
            </a:r>
          </a:p>
          <a:p>
            <a:pPr algn="ctr"/>
            <a:endParaRPr lang="en-CA" sz="6000" dirty="0"/>
          </a:p>
          <a:p>
            <a:pPr algn="ctr"/>
            <a:endParaRPr lang="en-CA" sz="6000" dirty="0"/>
          </a:p>
          <a:p>
            <a:pPr algn="ctr"/>
            <a:r>
              <a:rPr lang="en-CA" sz="6000" dirty="0">
                <a:solidFill>
                  <a:srgbClr val="FF0000"/>
                </a:solidFill>
              </a:rPr>
              <a:t>Electrical </a:t>
            </a:r>
            <a:r>
              <a:rPr lang="en-CA" sz="6000" dirty="0">
                <a:solidFill>
                  <a:srgbClr val="FF0000"/>
                </a:solidFill>
                <a:sym typeface="Wingdings" panose="05000000000000000000" pitchFamily="2" charset="2"/>
              </a:rPr>
              <a:t> Thermal</a:t>
            </a:r>
            <a:endParaRPr lang="en-CA" sz="6000" dirty="0">
              <a:solidFill>
                <a:srgbClr val="FF0000"/>
              </a:solidFill>
            </a:endParaRPr>
          </a:p>
        </p:txBody>
      </p:sp>
    </p:spTree>
    <p:extLst>
      <p:ext uri="{BB962C8B-B14F-4D97-AF65-F5344CB8AC3E}">
        <p14:creationId xmlns:p14="http://schemas.microsoft.com/office/powerpoint/2010/main" val="3364096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019321"/>
            <a:ext cx="9720072" cy="1499616"/>
          </a:xfrm>
        </p:spPr>
        <p:txBody>
          <a:bodyPr>
            <a:noAutofit/>
          </a:bodyPr>
          <a:lstStyle/>
          <a:p>
            <a:pPr lvl="0"/>
            <a:r>
              <a:rPr lang="en-CA" sz="3200" dirty="0"/>
              <a:t>You have four different materials labelled A, B, X, and Y. </a:t>
            </a:r>
            <a:br>
              <a:rPr lang="en-CA" sz="3200" dirty="0"/>
            </a:br>
            <a:r>
              <a:rPr lang="en-CA" sz="3200" dirty="0"/>
              <a:t>After you rub ‘A’ and ‘B’ together, they attract each other. </a:t>
            </a:r>
            <a:br>
              <a:rPr lang="en-CA" sz="3200" dirty="0"/>
            </a:br>
            <a:r>
              <a:rPr lang="en-CA" sz="3200" dirty="0"/>
              <a:t>After you rub ‘X’ and ‘Y’ together, they attract each other. </a:t>
            </a:r>
            <a:br>
              <a:rPr lang="en-CA" sz="3200" dirty="0"/>
            </a:br>
            <a:r>
              <a:rPr lang="en-CA" sz="3200" dirty="0"/>
              <a:t>Now you bring ‘A’ near to ‘X’ and you observe that they repel each other. </a:t>
            </a:r>
            <a:br>
              <a:rPr lang="en-CA" sz="3200" dirty="0"/>
            </a:br>
            <a:r>
              <a:rPr lang="en-CA" sz="3200" dirty="0"/>
              <a:t>What would happen if you brought ‘B’ near to ‘Y’? Explain your reasoning. </a:t>
            </a:r>
          </a:p>
        </p:txBody>
      </p:sp>
      <p:sp>
        <p:nvSpPr>
          <p:cNvPr id="3" name="Content Placeholder 2"/>
          <p:cNvSpPr>
            <a:spLocks noGrp="1"/>
          </p:cNvSpPr>
          <p:nvPr>
            <p:ph idx="1"/>
          </p:nvPr>
        </p:nvSpPr>
        <p:spPr>
          <a:xfrm>
            <a:off x="1024128" y="2844798"/>
            <a:ext cx="9720073" cy="2818015"/>
          </a:xfrm>
        </p:spPr>
        <p:txBody>
          <a:bodyPr>
            <a:normAutofit/>
          </a:bodyPr>
          <a:lstStyle/>
          <a:p>
            <a:pPr marL="0" indent="0" algn="ctr">
              <a:buNone/>
            </a:pPr>
            <a:endParaRPr lang="en-CA" sz="5400" dirty="0">
              <a:solidFill>
                <a:srgbClr val="FF0000"/>
              </a:solidFill>
            </a:endParaRPr>
          </a:p>
          <a:p>
            <a:pPr marL="0" indent="0" algn="ctr">
              <a:buNone/>
            </a:pPr>
            <a:r>
              <a:rPr lang="en-CA" sz="5400" dirty="0">
                <a:solidFill>
                  <a:srgbClr val="FF0000"/>
                </a:solidFill>
              </a:rPr>
              <a:t>They would repel</a:t>
            </a:r>
          </a:p>
        </p:txBody>
      </p:sp>
    </p:spTree>
    <p:extLst>
      <p:ext uri="{BB962C8B-B14F-4D97-AF65-F5344CB8AC3E}">
        <p14:creationId xmlns:p14="http://schemas.microsoft.com/office/powerpoint/2010/main" val="204615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CA" dirty="0"/>
              <a:t>Identify the following as a conductor or insulator: Eraser</a:t>
            </a:r>
          </a:p>
        </p:txBody>
      </p:sp>
      <p:sp>
        <p:nvSpPr>
          <p:cNvPr id="3" name="Content Placeholder 2"/>
          <p:cNvSpPr>
            <a:spLocks noGrp="1"/>
          </p:cNvSpPr>
          <p:nvPr>
            <p:ph idx="1"/>
          </p:nvPr>
        </p:nvSpPr>
        <p:spPr/>
        <p:txBody>
          <a:bodyPr/>
          <a:lstStyle/>
          <a:p>
            <a:pPr algn="ctr"/>
            <a:r>
              <a:rPr lang="en-CA" sz="4800" dirty="0">
                <a:solidFill>
                  <a:srgbClr val="FF0000"/>
                </a:solidFill>
              </a:rPr>
              <a:t>Insulator</a:t>
            </a:r>
            <a:endParaRPr lang="en-CA" dirty="0">
              <a:solidFill>
                <a:srgbClr val="FF0000"/>
              </a:solidFill>
            </a:endParaRPr>
          </a:p>
          <a:p>
            <a:endParaRPr lang="en-CA" dirty="0">
              <a:solidFill>
                <a:srgbClr val="FF0000"/>
              </a:solidFill>
            </a:endParaRPr>
          </a:p>
        </p:txBody>
      </p:sp>
    </p:spTree>
    <p:extLst>
      <p:ext uri="{BB962C8B-B14F-4D97-AF65-F5344CB8AC3E}">
        <p14:creationId xmlns:p14="http://schemas.microsoft.com/office/powerpoint/2010/main" val="1272573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152</TotalTime>
  <Words>372</Words>
  <Application>Microsoft Macintosh PowerPoint</Application>
  <PresentationFormat>Widescreen</PresentationFormat>
  <Paragraphs>58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Times New Roman</vt:lpstr>
      <vt:lpstr>Tw Cen MT</vt:lpstr>
      <vt:lpstr>Tw Cen MT Condensed</vt:lpstr>
      <vt:lpstr>Wingdings 3</vt:lpstr>
      <vt:lpstr>Integral</vt:lpstr>
      <vt:lpstr>Physics I – III Review</vt:lpstr>
      <vt:lpstr>Identify the type of energy associated with each of the following sources:</vt:lpstr>
      <vt:lpstr>Identify the type of energy Transformation that occurs…</vt:lpstr>
      <vt:lpstr>Identify the type of energy Transformation that occurs…</vt:lpstr>
      <vt:lpstr>Identify the type of energy Transformation that occurs…</vt:lpstr>
      <vt:lpstr>Identify the following as a conductor or insulator: Wire</vt:lpstr>
      <vt:lpstr>Identify the type of energy Transformation that occurs…</vt:lpstr>
      <vt:lpstr>You have four different materials labelled A, B, X, and Y.  After you rub ‘A’ and ‘B’ together, they attract each other.  After you rub ‘X’ and ‘Y’ together, they attract each other.  Now you bring ‘A’ near to ‘X’ and you observe that they repel each other.  What would happen if you brought ‘B’ near to ‘Y’? Explain your reasoning. </vt:lpstr>
      <vt:lpstr>Identify the following as a conductor or insulator: Eraser</vt:lpstr>
      <vt:lpstr>Identify the following as a conductor or insulator: Copper</vt:lpstr>
      <vt:lpstr>Identify the Unit and Symbol for the following Quantities: Voltage</vt:lpstr>
      <vt:lpstr>Identify the Unit and Symbol for the following Quantities: Resistance</vt:lpstr>
      <vt:lpstr>What is the purpose of a load?</vt:lpstr>
      <vt:lpstr>Identify the following as a conductor or insulator: Paper</vt:lpstr>
      <vt:lpstr>Identify the Unit and Symbol for the following Quantities: Current</vt:lpstr>
      <vt:lpstr>What does the Law of Electric Charge state?</vt:lpstr>
    </vt:vector>
  </TitlesOfParts>
  <Company>Delta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I – III Review</dc:title>
  <dc:creator>Eve Tsou</dc:creator>
  <cp:lastModifiedBy>Microsoft Office User</cp:lastModifiedBy>
  <cp:revision>11</cp:revision>
  <dcterms:created xsi:type="dcterms:W3CDTF">2021-11-17T21:25:33Z</dcterms:created>
  <dcterms:modified xsi:type="dcterms:W3CDTF">2021-11-18T18:55:18Z</dcterms:modified>
</cp:coreProperties>
</file>