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72" r:id="rId11"/>
    <p:sldId id="278" r:id="rId12"/>
    <p:sldId id="262" r:id="rId13"/>
    <p:sldId id="263" r:id="rId14"/>
    <p:sldId id="274" r:id="rId15"/>
    <p:sldId id="264" r:id="rId16"/>
    <p:sldId id="276" r:id="rId17"/>
    <p:sldId id="265" r:id="rId18"/>
    <p:sldId id="266" r:id="rId19"/>
    <p:sldId id="269" r:id="rId20"/>
    <p:sldId id="267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1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8" y="1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sJj9q5UKlE" TargetMode="Externa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ODmyXkkP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EcHbIWogx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ZOvqYypOu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0BB3-E53A-D24C-881D-3FB9EB73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 from the South Pole (Antarctica), where else are penguins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F248-DB14-6C4F-8098-92398413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6597"/>
            <a:ext cx="10058400" cy="4023360"/>
          </a:xfrm>
        </p:spPr>
        <p:txBody>
          <a:bodyPr/>
          <a:lstStyle/>
          <a:p>
            <a:r>
              <a:rPr lang="en-US" dirty="0"/>
              <a:t>1. The North Pole</a:t>
            </a:r>
          </a:p>
          <a:p>
            <a:r>
              <a:rPr lang="en-US" dirty="0"/>
              <a:t>2. Greenland</a:t>
            </a:r>
          </a:p>
          <a:p>
            <a:r>
              <a:rPr lang="en-US" dirty="0"/>
              <a:t>3. The Galapagos Islands</a:t>
            </a:r>
          </a:p>
          <a:p>
            <a:r>
              <a:rPr lang="en-US" dirty="0"/>
              <a:t>4. Iceland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0BA70-5760-9B4B-8243-C76FF57D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0" y="2167008"/>
            <a:ext cx="5670550" cy="252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7095-3D4B-A24F-AE28-FBF100D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NOT an apex predator?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6920-B8E1-414F-B821-01F5EE1C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99471"/>
            <a:ext cx="10058400" cy="4023360"/>
          </a:xfrm>
        </p:spPr>
        <p:txBody>
          <a:bodyPr/>
          <a:lstStyle/>
          <a:p>
            <a:r>
              <a:rPr lang="en-US" dirty="0"/>
              <a:t>1. Sea eagles</a:t>
            </a:r>
          </a:p>
          <a:p>
            <a:r>
              <a:rPr lang="en-US" dirty="0"/>
              <a:t>2. Tigers</a:t>
            </a:r>
          </a:p>
          <a:p>
            <a:r>
              <a:rPr lang="en-US" dirty="0"/>
              <a:t>3. Coyotes</a:t>
            </a:r>
          </a:p>
          <a:p>
            <a:r>
              <a:rPr lang="en-US" dirty="0"/>
              <a:t>4. Orcas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9825D-8447-D34C-BC6B-5364CEE5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668" y="1855763"/>
            <a:ext cx="2997591" cy="1678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E398B-7D76-EC49-BE68-76E8839A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03" y="2031295"/>
            <a:ext cx="2997591" cy="1798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0B9A0-86C4-B045-83D5-F385ADA5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68" y="3652817"/>
            <a:ext cx="2997591" cy="199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B1368-77BE-9446-9278-13F5E46D0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04" y="4079552"/>
            <a:ext cx="3324602" cy="19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7095-3D4B-A24F-AE28-FBF100D5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is NOT an apex predator?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6920-B8E1-414F-B821-01F5EE1C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99471"/>
            <a:ext cx="10058400" cy="4023360"/>
          </a:xfrm>
        </p:spPr>
        <p:txBody>
          <a:bodyPr/>
          <a:lstStyle/>
          <a:p>
            <a:r>
              <a:rPr lang="en-US" dirty="0"/>
              <a:t>1. Sea eagles</a:t>
            </a:r>
          </a:p>
          <a:p>
            <a:r>
              <a:rPr lang="en-US" dirty="0"/>
              <a:t>2. Tigers</a:t>
            </a:r>
          </a:p>
          <a:p>
            <a:r>
              <a:rPr lang="en-US" u="sng" dirty="0"/>
              <a:t>3. Coyotes</a:t>
            </a:r>
          </a:p>
          <a:p>
            <a:r>
              <a:rPr lang="en-US" dirty="0"/>
              <a:t>4. Orcas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9825D-8447-D34C-BC6B-5364CEE5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668" y="1855763"/>
            <a:ext cx="2997591" cy="1678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E398B-7D76-EC49-BE68-76E8839A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03" y="2031295"/>
            <a:ext cx="2997591" cy="1798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0B9A0-86C4-B045-83D5-F385ADA5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68" y="3652817"/>
            <a:ext cx="2997591" cy="1994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B1368-77BE-9446-9278-13F5E46D0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04" y="4079552"/>
            <a:ext cx="3324602" cy="1994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59BBE9-AB42-0444-80EC-E71C69DDC561}"/>
              </a:ext>
            </a:extLst>
          </p:cNvPr>
          <p:cNvSpPr/>
          <p:nvPr/>
        </p:nvSpPr>
        <p:spPr>
          <a:xfrm>
            <a:off x="1043322" y="5735595"/>
            <a:ext cx="472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6"/>
              </a:rPr>
              <a:t>https://www.youtube.com/watch?v=jsJj9q5UKlE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Food Chains, Webs, and Pyramids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There are a variety of ways that we can model how energy flows throughout an ecosystem. </a:t>
            </a:r>
            <a:endParaRPr lang="en-CA" sz="3200" dirty="0"/>
          </a:p>
          <a:p>
            <a:r>
              <a:rPr lang="en-US" sz="3200" dirty="0"/>
              <a:t>What is a food chain?</a:t>
            </a:r>
            <a:endParaRPr lang="en-CA" sz="3200" dirty="0"/>
          </a:p>
          <a:p>
            <a:r>
              <a:rPr lang="en-US" sz="3200" u="sng" dirty="0"/>
              <a:t>Food</a:t>
            </a:r>
            <a:r>
              <a:rPr lang="en-US" sz="3200" dirty="0"/>
              <a:t> </a:t>
            </a:r>
            <a:r>
              <a:rPr lang="en-US" sz="3200" u="sng" dirty="0"/>
              <a:t>chains</a:t>
            </a:r>
            <a:r>
              <a:rPr lang="en-US" sz="3200" dirty="0"/>
              <a:t> show the flow of energy from one living thing to another. </a:t>
            </a:r>
          </a:p>
          <a:p>
            <a:r>
              <a:rPr lang="en-US" sz="3200" dirty="0"/>
              <a:t>Each step on the food chain is called a </a:t>
            </a:r>
            <a:r>
              <a:rPr lang="en-US" sz="3200" u="sng" dirty="0"/>
              <a:t>trophic</a:t>
            </a:r>
            <a:r>
              <a:rPr lang="en-US" sz="3200" dirty="0"/>
              <a:t> </a:t>
            </a:r>
            <a:r>
              <a:rPr lang="en-US" sz="3200" u="sng" dirty="0"/>
              <a:t>level</a:t>
            </a:r>
            <a:r>
              <a:rPr lang="en-US" sz="3200" dirty="0"/>
              <a:t>. </a:t>
            </a:r>
          </a:p>
          <a:p>
            <a:r>
              <a:rPr lang="en-US" sz="3200" dirty="0"/>
              <a:t>Every food chain starts with a </a:t>
            </a:r>
            <a:r>
              <a:rPr lang="en-US" sz="3200" b="1" u="sng" dirty="0"/>
              <a:t>primary</a:t>
            </a:r>
            <a:r>
              <a:rPr lang="en-US" sz="3200" b="1" dirty="0"/>
              <a:t> </a:t>
            </a:r>
            <a:r>
              <a:rPr lang="en-US" sz="3200" b="1" u="sng" dirty="0"/>
              <a:t>source</a:t>
            </a:r>
            <a:r>
              <a:rPr lang="en-US" sz="3200" b="1" dirty="0"/>
              <a:t> of </a:t>
            </a:r>
            <a:r>
              <a:rPr lang="en-US" sz="3200" b="1" u="sng" dirty="0"/>
              <a:t>energy</a:t>
            </a:r>
            <a:r>
              <a:rPr lang="en-US" sz="3200" dirty="0"/>
              <a:t>. The most obvious source of energy is the sun. </a:t>
            </a:r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392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Food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44" y="1765993"/>
            <a:ext cx="8259156" cy="402336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/>
              <a:t>Primary</a:t>
            </a:r>
            <a:r>
              <a:rPr lang="en-US" sz="2800" dirty="0"/>
              <a:t> </a:t>
            </a:r>
            <a:r>
              <a:rPr lang="en-US" sz="2800" u="sng" dirty="0"/>
              <a:t>Producers</a:t>
            </a:r>
            <a:r>
              <a:rPr lang="en-US" sz="2800" dirty="0"/>
              <a:t> (1</a:t>
            </a:r>
            <a:r>
              <a:rPr lang="en-US" sz="2800" baseline="30000" dirty="0"/>
              <a:t>st</a:t>
            </a:r>
            <a:r>
              <a:rPr lang="en-US" sz="2800" dirty="0"/>
              <a:t> trophic level) are organisms that can create their own food from the main energy source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/>
              <a:t>Primary</a:t>
            </a:r>
            <a:r>
              <a:rPr lang="en-US" sz="2800" dirty="0"/>
              <a:t> </a:t>
            </a:r>
            <a:r>
              <a:rPr lang="en-US" sz="2800" u="sng" dirty="0"/>
              <a:t>consumers</a:t>
            </a:r>
            <a:r>
              <a:rPr lang="en-US" sz="2800" dirty="0"/>
              <a:t> (2</a:t>
            </a:r>
            <a:r>
              <a:rPr lang="en-US" sz="2800" baseline="30000" dirty="0"/>
              <a:t>nd</a:t>
            </a:r>
            <a:r>
              <a:rPr lang="en-US" sz="2800" dirty="0"/>
              <a:t> trophic level) will eat the producers 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/>
              <a:t>Secondary</a:t>
            </a:r>
            <a:r>
              <a:rPr lang="en-US" sz="2800" dirty="0"/>
              <a:t> </a:t>
            </a:r>
            <a:r>
              <a:rPr lang="en-US" sz="2800" u="sng" dirty="0"/>
              <a:t>consumers</a:t>
            </a:r>
            <a:r>
              <a:rPr lang="en-US" sz="2800" dirty="0"/>
              <a:t> (3</a:t>
            </a:r>
            <a:r>
              <a:rPr lang="en-US" sz="2800" baseline="30000" dirty="0"/>
              <a:t>rd</a:t>
            </a:r>
            <a:r>
              <a:rPr lang="en-US" sz="2800" dirty="0"/>
              <a:t> trophic level) will eat the primary consumers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/>
              <a:t>Tertiary</a:t>
            </a:r>
            <a:r>
              <a:rPr lang="en-US" sz="2800" dirty="0"/>
              <a:t> </a:t>
            </a:r>
            <a:r>
              <a:rPr lang="en-US" sz="2800" u="sng" dirty="0"/>
              <a:t>consumers</a:t>
            </a:r>
            <a:r>
              <a:rPr lang="en-US" sz="2800" dirty="0"/>
              <a:t> (4</a:t>
            </a:r>
            <a:r>
              <a:rPr lang="en-US" sz="2800" baseline="30000" dirty="0"/>
              <a:t>th</a:t>
            </a:r>
            <a:r>
              <a:rPr lang="en-US" sz="2800" dirty="0"/>
              <a:t> trophic level) will eat the secondary consumers 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u="sng" dirty="0"/>
              <a:t>Apex consumers </a:t>
            </a:r>
            <a:r>
              <a:rPr lang="en-US" sz="2800" dirty="0"/>
              <a:t>are consumers at the very </a:t>
            </a:r>
            <a:r>
              <a:rPr lang="en-US" sz="2800" u="sng" dirty="0"/>
              <a:t>top</a:t>
            </a:r>
            <a:r>
              <a:rPr lang="en-US" sz="2800" dirty="0"/>
              <a:t> of the food chain. </a:t>
            </a:r>
            <a:endParaRPr lang="en-CA" sz="2800" dirty="0"/>
          </a:p>
          <a:p>
            <a:pPr>
              <a:buFont typeface="Wingdings" panose="05000000000000000000" pitchFamily="2" charset="2"/>
              <a:buChar char="v"/>
            </a:pPr>
            <a:endParaRPr lang="en-CA" sz="2800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8351405" y="854556"/>
            <a:ext cx="3840595" cy="5324571"/>
            <a:chOff x="0" y="-163"/>
            <a:chExt cx="2359" cy="249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3"/>
              <a:ext cx="2359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7" y="-163"/>
              <a:ext cx="2262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CA" sz="2400" kern="1200" dirty="0">
                  <a:solidFill>
                    <a:srgbClr val="0D5613"/>
                  </a:solidFill>
                  <a:effectLst/>
                  <a:latin typeface="Arial" panose="020B0604020202020204" pitchFamily="34" charset="0"/>
                  <a:ea typeface="ヒラギノ角ゴ Pro W3"/>
                  <a:cs typeface="Times New Roman" panose="02020603050405020304" pitchFamily="18" charset="0"/>
                </a:rPr>
                <a:t>Examples of terrestrial and aquatic food chains</a:t>
              </a:r>
              <a:endParaRPr lang="en-C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21F0-D8E8-A043-87E1-1BF2C34B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Chains</a:t>
            </a:r>
          </a:p>
        </p:txBody>
      </p:sp>
      <p:pic>
        <p:nvPicPr>
          <p:cNvPr id="4" name="Picture 6" descr="Food Chains, Food Webs, and Energy Pyramids | Texas Gateway">
            <a:extLst>
              <a:ext uri="{FF2B5EF4-FFF2-40B4-BE49-F238E27FC236}">
                <a16:creationId xmlns:a16="http://schemas.microsoft.com/office/drawing/2014/main" id="{4A7A9215-ACFC-D344-AC54-1DD3BE225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33" y="2049724"/>
            <a:ext cx="8054670" cy="42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1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Food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 general, only about </a:t>
            </a:r>
            <a:r>
              <a:rPr lang="en-US" sz="3200" u="sng" dirty="0"/>
              <a:t>10%</a:t>
            </a:r>
            <a:r>
              <a:rPr lang="en-US" sz="3200" dirty="0"/>
              <a:t> of food energy is transferred from one organism to another (i.e., about 90% of food energy is lost). </a:t>
            </a:r>
          </a:p>
          <a:p>
            <a:r>
              <a:rPr lang="en-US" sz="3200" dirty="0"/>
              <a:t>Most of the energy transferred from one trophic level to another is lost to the environment as unusable </a:t>
            </a:r>
            <a:r>
              <a:rPr lang="en-US" sz="3200" u="sng" dirty="0"/>
              <a:t>heat</a:t>
            </a:r>
            <a:r>
              <a:rPr lang="en-US" sz="3200" dirty="0"/>
              <a:t>, used to support </a:t>
            </a:r>
            <a:r>
              <a:rPr lang="en-US" sz="3200" u="sng" dirty="0"/>
              <a:t>life</a:t>
            </a:r>
            <a:r>
              <a:rPr lang="en-US" sz="3200" dirty="0"/>
              <a:t> </a:t>
            </a:r>
            <a:r>
              <a:rPr lang="en-US" sz="3200" u="sng" dirty="0"/>
              <a:t>functions</a:t>
            </a:r>
            <a:r>
              <a:rPr lang="en-US" sz="3200" dirty="0"/>
              <a:t> (growth, cellular respiration), and stored in </a:t>
            </a:r>
            <a:r>
              <a:rPr lang="en-US" sz="3200" u="sng" dirty="0"/>
              <a:t>wastes</a:t>
            </a:r>
            <a:r>
              <a:rPr lang="en-US" sz="3200" dirty="0"/>
              <a:t>. </a:t>
            </a:r>
          </a:p>
          <a:p>
            <a:r>
              <a:rPr lang="en-US" sz="3200" dirty="0"/>
              <a:t>This means that less and less energy is available to each organism in the food chain. </a:t>
            </a:r>
            <a:endParaRPr lang="en-CA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789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A25E-8C8B-6C43-BE8C-E2498F7C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similarities/differences do you notice?</a:t>
            </a:r>
          </a:p>
        </p:txBody>
      </p:sp>
      <p:pic>
        <p:nvPicPr>
          <p:cNvPr id="4" name="Picture 2" descr="Difference between Food Chain and Food Web – Bio Differences">
            <a:extLst>
              <a:ext uri="{FF2B5EF4-FFF2-40B4-BE49-F238E27FC236}">
                <a16:creationId xmlns:a16="http://schemas.microsoft.com/office/drawing/2014/main" id="{33CA05D4-291C-DF4A-8A57-AF08ACFF63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04" y="1737360"/>
            <a:ext cx="9089495" cy="45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1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Food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Most organisms are part of a number of food chains. We can use a </a:t>
            </a:r>
            <a:r>
              <a:rPr lang="en-US" sz="2800" u="sng" dirty="0"/>
              <a:t>food</a:t>
            </a:r>
            <a:r>
              <a:rPr lang="en-US" sz="2800" dirty="0"/>
              <a:t> </a:t>
            </a:r>
            <a:r>
              <a:rPr lang="en-US" sz="2800" u="sng" dirty="0"/>
              <a:t>web</a:t>
            </a:r>
            <a:r>
              <a:rPr lang="en-US" sz="2800" dirty="0"/>
              <a:t> in order to model the relationships between organisms within an environment. 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A change in the number of one organism could affect several food chains in the food web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All organisms in an ecosystem are </a:t>
            </a:r>
            <a:r>
              <a:rPr lang="en-US" sz="2800" u="sng" dirty="0"/>
              <a:t>connected</a:t>
            </a:r>
            <a:r>
              <a:rPr lang="en-US" sz="2800" dirty="0"/>
              <a:t> and depend on each other for survival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In food webs, </a:t>
            </a:r>
            <a:r>
              <a:rPr lang="en-US" sz="2800" u="sng" dirty="0"/>
              <a:t>arrows</a:t>
            </a:r>
            <a:r>
              <a:rPr lang="en-US" sz="2800" dirty="0"/>
              <a:t> point from an organism that is eaten to the organism that eats it. These arrows represent the </a:t>
            </a:r>
            <a:r>
              <a:rPr lang="en-US" sz="2800" u="sng" dirty="0"/>
              <a:t>direction</a:t>
            </a:r>
            <a:r>
              <a:rPr lang="en-US" sz="2800" dirty="0"/>
              <a:t> that </a:t>
            </a:r>
            <a:r>
              <a:rPr lang="en-US" sz="2800" u="sng" dirty="0"/>
              <a:t>energy</a:t>
            </a:r>
            <a:r>
              <a:rPr lang="en-US" sz="2800" dirty="0"/>
              <a:t> flows. 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876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4A923A-1401-45EA-9EEA-BDCF395CE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73891"/>
            <a:ext cx="9332190" cy="646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69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hlinkClick r:id="rId2"/>
              </a:rPr>
              <a:t>https://www.youtube.com/watch?v=MGODmyXkkPU</a:t>
            </a:r>
            <a:endParaRPr lang="en-US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buFont typeface="Times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buFont typeface="Times" charset="0"/>
              <a:buChar char="•"/>
              <a:defRPr/>
            </a:pPr>
            <a:endParaRPr lang="en-US" dirty="0">
              <a:ea typeface="ＭＳ Ｐゴシック" charset="-12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33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0BB3-E53A-D24C-881D-3FB9EB73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Apart from the South Pole (Antarctica), where else are penguins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F248-DB14-6C4F-8098-923984135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6597"/>
            <a:ext cx="10058400" cy="4023360"/>
          </a:xfrm>
        </p:spPr>
        <p:txBody>
          <a:bodyPr/>
          <a:lstStyle/>
          <a:p>
            <a:r>
              <a:rPr lang="en-US" dirty="0"/>
              <a:t>1. The North Pole</a:t>
            </a:r>
          </a:p>
          <a:p>
            <a:r>
              <a:rPr lang="en-US" dirty="0"/>
              <a:t>2. Greenland</a:t>
            </a:r>
          </a:p>
          <a:p>
            <a:r>
              <a:rPr lang="en-US" u="sng" dirty="0"/>
              <a:t>3. The Galapagos Islands</a:t>
            </a:r>
          </a:p>
          <a:p>
            <a:r>
              <a:rPr lang="en-US" dirty="0"/>
              <a:t>4. Iceland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0BA70-5760-9B4B-8243-C76FF57D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7" y="1778576"/>
            <a:ext cx="4578350" cy="2037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FE742-507A-3C4E-A087-C8F4D9508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477" y="3857634"/>
            <a:ext cx="3378200" cy="241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79F4E-6126-C34A-93B4-51E663C9C20A}"/>
              </a:ext>
            </a:extLst>
          </p:cNvPr>
          <p:cNvSpPr/>
          <p:nvPr/>
        </p:nvSpPr>
        <p:spPr>
          <a:xfrm>
            <a:off x="1265182" y="5155982"/>
            <a:ext cx="4963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https://www.youtube.com/watch?v=EEcHbIWogxA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7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an Energy Pyramid?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u="sng" dirty="0"/>
              <a:t>energy</a:t>
            </a:r>
            <a:r>
              <a:rPr lang="en-US" sz="2800" dirty="0"/>
              <a:t> </a:t>
            </a:r>
            <a:r>
              <a:rPr lang="en-US" sz="2800" u="sng" dirty="0"/>
              <a:t>pyramid</a:t>
            </a:r>
            <a:r>
              <a:rPr lang="en-US" sz="2800" dirty="0"/>
              <a:t> is a model that shows the amount of energy available at each level of the food chain. 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A level of the energy pyramid is called a </a:t>
            </a:r>
            <a:r>
              <a:rPr lang="en-US" sz="2800" u="sng" dirty="0"/>
              <a:t>trophic</a:t>
            </a:r>
            <a:r>
              <a:rPr lang="en-US" sz="2800" dirty="0"/>
              <a:t> level. </a:t>
            </a:r>
            <a:endParaRPr lang="en-CA" sz="28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Each trophic level represents the energy for those organisms. </a:t>
            </a:r>
            <a:endParaRPr lang="en-CA" sz="2800" dirty="0"/>
          </a:p>
          <a:p>
            <a:r>
              <a:rPr lang="en-US" sz="2800" dirty="0"/>
              <a:t>Each time energy is transferred some of it is lost as unusable heat. The energy that is lost cannot be used by other living things. Therefore, a constant supply of energy is needed to sustain living things in terrestrial and aquatic ecosystems. </a:t>
            </a:r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620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ACE5-4F10-8844-99FF-9255C61B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Energy Pyramid?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D2FA70-411D-434C-B0D2-980872D962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737360"/>
            <a:ext cx="5429250" cy="4628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43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Earth Science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CA" dirty="0"/>
              <a:t>Types of Organisms</a:t>
            </a:r>
          </a:p>
          <a:p>
            <a:pPr marL="457200" indent="-457200">
              <a:buAutoNum type="arabicPeriod"/>
            </a:pPr>
            <a:r>
              <a:rPr lang="en-CA" dirty="0"/>
              <a:t>Food chains, webs, and pyramids</a:t>
            </a:r>
          </a:p>
        </p:txBody>
      </p:sp>
    </p:spTree>
    <p:extLst>
      <p:ext uri="{BB962C8B-B14F-4D97-AF65-F5344CB8AC3E}">
        <p14:creationId xmlns:p14="http://schemas.microsoft.com/office/powerpoint/2010/main" val="98232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An organism is a </a:t>
            </a:r>
            <a:r>
              <a:rPr lang="en-CA" sz="3200" u="sng" dirty="0"/>
              <a:t>living</a:t>
            </a:r>
            <a:r>
              <a:rPr lang="en-CA" sz="3200" dirty="0"/>
              <a:t> </a:t>
            </a:r>
            <a:r>
              <a:rPr lang="en-CA" sz="3200" u="sng" dirty="0"/>
              <a:t>thing</a:t>
            </a:r>
            <a:r>
              <a:rPr lang="en-CA" sz="3200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3200" dirty="0"/>
              <a:t>Includes: Plants, animals, micro-organisms, fungi, insects</a:t>
            </a:r>
          </a:p>
          <a:p>
            <a:r>
              <a:rPr lang="en-US" sz="3200" dirty="0"/>
              <a:t> </a:t>
            </a:r>
            <a:endParaRPr lang="en-CA" sz="3200" dirty="0"/>
          </a:p>
          <a:p>
            <a:r>
              <a:rPr lang="en-US" sz="3200" dirty="0"/>
              <a:t>An organism:</a:t>
            </a:r>
            <a:endParaRPr lang="en-CA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u="sng" dirty="0"/>
              <a:t>Obtains</a:t>
            </a:r>
            <a:r>
              <a:rPr lang="en-US" sz="3200" dirty="0"/>
              <a:t> </a:t>
            </a:r>
            <a:r>
              <a:rPr lang="en-US" sz="3200" u="sng" dirty="0"/>
              <a:t>energy</a:t>
            </a:r>
            <a:r>
              <a:rPr lang="en-US" sz="3200" dirty="0"/>
              <a:t> from the environment</a:t>
            </a:r>
            <a:endParaRPr lang="en-CA" sz="32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u="sng" dirty="0"/>
              <a:t>Contributes</a:t>
            </a:r>
            <a:r>
              <a:rPr lang="en-US" sz="3200" dirty="0"/>
              <a:t> </a:t>
            </a:r>
            <a:r>
              <a:rPr lang="en-US" sz="3200" u="sng" dirty="0"/>
              <a:t>energy</a:t>
            </a:r>
            <a:r>
              <a:rPr lang="en-US" sz="3200" dirty="0"/>
              <a:t> to the environment</a:t>
            </a:r>
            <a:endParaRPr lang="en-CA" sz="3200" dirty="0"/>
          </a:p>
          <a:p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198EF-6D3D-9B45-84A0-4E6039F9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068" y="3042622"/>
            <a:ext cx="313944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6827520" cy="402336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There are three large categories that we can classify organisms. They are:</a:t>
            </a:r>
            <a:endParaRPr lang="en-CA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3200" u="sng" dirty="0"/>
              <a:t>Producers</a:t>
            </a:r>
            <a:endParaRPr lang="en-CA" sz="3200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Living things that can make their own food to get the energy they need. </a:t>
            </a:r>
            <a:r>
              <a:rPr lang="en-US" sz="2800" u="sng" dirty="0"/>
              <a:t>Plants</a:t>
            </a:r>
            <a:r>
              <a:rPr lang="en-US" sz="2800" dirty="0"/>
              <a:t> tend to be called ‘producers’ because they produce carbohydrates from carbon dioxide, water and the sun’s energy in a process called </a:t>
            </a:r>
            <a:r>
              <a:rPr lang="en-US" sz="2800" u="sng" dirty="0"/>
              <a:t>photosynthesis</a:t>
            </a:r>
            <a:r>
              <a:rPr lang="en-US" sz="2800" dirty="0"/>
              <a:t>. </a:t>
            </a:r>
            <a:endParaRPr lang="en-CA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Example: Flowers, trees</a:t>
            </a:r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E4BD-5CCA-1A4A-B865-387A9FEB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845734"/>
            <a:ext cx="4074583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3600" u="sng" dirty="0"/>
              <a:t>Consumers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200" dirty="0"/>
              <a:t>Living things that </a:t>
            </a:r>
            <a:r>
              <a:rPr lang="en-US" sz="3200" u="sng" dirty="0"/>
              <a:t>eat</a:t>
            </a:r>
            <a:r>
              <a:rPr lang="en-US" sz="3200" dirty="0"/>
              <a:t> </a:t>
            </a:r>
            <a:r>
              <a:rPr lang="en-US" sz="3200" u="sng" dirty="0"/>
              <a:t>producers</a:t>
            </a:r>
            <a:r>
              <a:rPr lang="en-US" sz="3200" dirty="0"/>
              <a:t> or other </a:t>
            </a:r>
            <a:r>
              <a:rPr lang="en-US" sz="3200" u="sng" dirty="0"/>
              <a:t>consumers</a:t>
            </a:r>
            <a:r>
              <a:rPr lang="en-US" sz="3200" dirty="0"/>
              <a:t> to get the energy they need. Many animals and insects are consumers.</a:t>
            </a:r>
            <a:endParaRPr lang="en-CA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Example: fish, deer, wolves, spiders</a:t>
            </a:r>
            <a:endParaRPr lang="en-CA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/>
              <a:t>There are three classification of consumers: </a:t>
            </a:r>
            <a:endParaRPr lang="en-CA" sz="3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u="sng" dirty="0"/>
              <a:t>Herbivores</a:t>
            </a:r>
            <a:r>
              <a:rPr lang="en-US" sz="2200" dirty="0"/>
              <a:t>: those that only eat plants</a:t>
            </a:r>
            <a:endParaRPr lang="en-CA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u="sng" dirty="0"/>
              <a:t>Carnivores</a:t>
            </a:r>
            <a:r>
              <a:rPr lang="en-US" sz="2400" dirty="0"/>
              <a:t>: those that only eat other consumers</a:t>
            </a:r>
            <a:endParaRPr lang="en-CA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u="sng" dirty="0"/>
              <a:t>Omnivores</a:t>
            </a:r>
            <a:r>
              <a:rPr lang="en-US" sz="2400" dirty="0"/>
              <a:t>: those that eat both plants and other consumers </a:t>
            </a:r>
            <a:endParaRPr lang="en-CA" sz="2400" dirty="0"/>
          </a:p>
          <a:p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D4214-2892-7B41-B37B-ABF34B4A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17" y="286603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4000" u="sng" dirty="0"/>
              <a:t>Decomposers/</a:t>
            </a:r>
            <a:r>
              <a:rPr lang="en-US" sz="4000" u="sng" dirty="0" err="1"/>
              <a:t>Detrivores</a:t>
            </a:r>
            <a:endParaRPr lang="en-CA" sz="4000" u="sng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800" dirty="0"/>
              <a:t>Living things that break down </a:t>
            </a:r>
            <a:r>
              <a:rPr lang="en-US" sz="2800" u="sng" dirty="0"/>
              <a:t>waste</a:t>
            </a:r>
            <a:r>
              <a:rPr lang="en-US" sz="2800" dirty="0"/>
              <a:t> and </a:t>
            </a:r>
            <a:r>
              <a:rPr lang="en-US" sz="2800" u="sng" dirty="0"/>
              <a:t>decomposing</a:t>
            </a:r>
            <a:r>
              <a:rPr lang="en-US" sz="2800" dirty="0"/>
              <a:t> </a:t>
            </a:r>
            <a:r>
              <a:rPr lang="en-US" sz="2800" u="sng" dirty="0"/>
              <a:t>organisms</a:t>
            </a:r>
            <a:r>
              <a:rPr lang="en-US" sz="2800" dirty="0"/>
              <a:t> to get the energy they need. We can also classify them as a type of </a:t>
            </a:r>
            <a:r>
              <a:rPr lang="en-US" sz="2800" u="sng" dirty="0"/>
              <a:t>consumer</a:t>
            </a:r>
            <a:r>
              <a:rPr lang="en-US" sz="2800" dirty="0"/>
              <a:t>. </a:t>
            </a:r>
            <a:r>
              <a:rPr lang="en-US" sz="2800" dirty="0" err="1"/>
              <a:t>Detrivores</a:t>
            </a:r>
            <a:r>
              <a:rPr lang="en-US" sz="2800" dirty="0"/>
              <a:t> feed at every trophic level. </a:t>
            </a:r>
            <a:r>
              <a:rPr lang="en-US" sz="2800" dirty="0" err="1"/>
              <a:t>Detrivores</a:t>
            </a:r>
            <a:r>
              <a:rPr lang="en-US" sz="2800" dirty="0"/>
              <a:t> have their own, separate food chains, and are very numerous</a:t>
            </a:r>
            <a:endParaRPr lang="en-CA" sz="2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Example: bacteria, fungi, earthworm </a:t>
            </a:r>
            <a:endParaRPr lang="en-CA" sz="2600" dirty="0"/>
          </a:p>
          <a:p>
            <a:endParaRPr lang="en-C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AD877-1734-4D44-B900-BFD53E82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83" y="4671483"/>
            <a:ext cx="2522362" cy="1678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56C22-705B-4540-B872-2E5308516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4649028"/>
            <a:ext cx="2565400" cy="1700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2BE78-995C-6845-90CE-BD5452E4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755" y="4560730"/>
            <a:ext cx="188595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is it: Herbivore, Carnivore, or Omnivore?</a:t>
            </a:r>
          </a:p>
        </p:txBody>
      </p:sp>
      <p:pic>
        <p:nvPicPr>
          <p:cNvPr id="4" name="Content Placeholder 3" descr="Image result for example omnivo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7" y="1831542"/>
            <a:ext cx="9269124" cy="4947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09090" y="3519054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Omnivore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4181" y="3519054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Omnivore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030" y="3519054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Omnivore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9308" y="3597563"/>
            <a:ext cx="111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Omnivore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0581" y="4899890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Carnivore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1879" y="3519054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Carnivore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2015" y="5061464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Carnivore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6064" y="5086988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Carnivore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6022" y="6202339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Carnivore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26022" y="5107708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Herbivore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6542" y="5239388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Herbivore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5332" y="6289961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Herbivore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1015" y="6387004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Herbivore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5308" y="6387004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Herbivore</a:t>
            </a:r>
          </a:p>
        </p:txBody>
      </p:sp>
    </p:spTree>
    <p:extLst>
      <p:ext uri="{BB962C8B-B14F-4D97-AF65-F5344CB8AC3E}">
        <p14:creationId xmlns:p14="http://schemas.microsoft.com/office/powerpoint/2010/main" val="14093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None/>
            </a:pPr>
            <a:r>
              <a:rPr lang="en-US" altLang="en-US" dirty="0">
                <a:hlinkClick r:id="rId2"/>
              </a:rPr>
              <a:t>https://www.youtube.com/watch?v=0ZOvqYypOuo</a:t>
            </a:r>
            <a:endParaRPr lang="en-US" altLang="en-US" dirty="0"/>
          </a:p>
          <a:p>
            <a:pPr>
              <a:buFont typeface="Times" panose="02020603050405020304" pitchFamily="18" charset="0"/>
              <a:buNone/>
            </a:pP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943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470</TotalTime>
  <Words>870</Words>
  <Application>Microsoft Macintosh PowerPoint</Application>
  <PresentationFormat>Widescreen</PresentationFormat>
  <Paragraphs>99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Times New Roman</vt:lpstr>
      <vt:lpstr>Wingdings</vt:lpstr>
      <vt:lpstr>Retrospect</vt:lpstr>
      <vt:lpstr>Apart from the South Pole (Antarctica), where else are penguins found?</vt:lpstr>
      <vt:lpstr>Apart from the South Pole (Antarctica), where else are penguins found?</vt:lpstr>
      <vt:lpstr>Earth Science III</vt:lpstr>
      <vt:lpstr>Types of Organisms</vt:lpstr>
      <vt:lpstr>Types of Organisms</vt:lpstr>
      <vt:lpstr>Types of Organisms</vt:lpstr>
      <vt:lpstr>Types of Organisms</vt:lpstr>
      <vt:lpstr>Which is it: Herbivore, Carnivore, or Omnivore?</vt:lpstr>
      <vt:lpstr>Video</vt:lpstr>
      <vt:lpstr>Which of the following is NOT an apex predator?</vt:lpstr>
      <vt:lpstr>Which of the following is NOT an apex predator?</vt:lpstr>
      <vt:lpstr>Food Chains, Webs, and Pyramids</vt:lpstr>
      <vt:lpstr>Food Chains</vt:lpstr>
      <vt:lpstr>Food Chains</vt:lpstr>
      <vt:lpstr>Food Chains</vt:lpstr>
      <vt:lpstr>What similarities/differences do you notice?</vt:lpstr>
      <vt:lpstr>What is a Food Web?</vt:lpstr>
      <vt:lpstr>PowerPoint Presentation</vt:lpstr>
      <vt:lpstr>Video</vt:lpstr>
      <vt:lpstr>What is an Energy Pyramid?</vt:lpstr>
      <vt:lpstr>What is an Energy Pyramid? </vt:lpstr>
    </vt:vector>
  </TitlesOfParts>
  <Company>Delta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III</dc:title>
  <dc:creator>Eve Tsou</dc:creator>
  <cp:lastModifiedBy>Microsoft Office User</cp:lastModifiedBy>
  <cp:revision>19</cp:revision>
  <dcterms:created xsi:type="dcterms:W3CDTF">2020-11-03T19:00:43Z</dcterms:created>
  <dcterms:modified xsi:type="dcterms:W3CDTF">2021-06-16T21:36:36Z</dcterms:modified>
</cp:coreProperties>
</file>