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8"/>
  </p:notesMasterIdLst>
  <p:handoutMasterIdLst>
    <p:handoutMasterId r:id="rId29"/>
  </p:handoutMasterIdLst>
  <p:sldIdLst>
    <p:sldId id="287" r:id="rId2"/>
    <p:sldId id="288" r:id="rId3"/>
    <p:sldId id="256" r:id="rId4"/>
    <p:sldId id="257" r:id="rId5"/>
    <p:sldId id="267" r:id="rId6"/>
    <p:sldId id="268" r:id="rId7"/>
    <p:sldId id="291" r:id="rId8"/>
    <p:sldId id="269" r:id="rId9"/>
    <p:sldId id="270" r:id="rId10"/>
    <p:sldId id="271" r:id="rId11"/>
    <p:sldId id="272" r:id="rId12"/>
    <p:sldId id="273" r:id="rId13"/>
    <p:sldId id="274" r:id="rId14"/>
    <p:sldId id="292" r:id="rId15"/>
    <p:sldId id="289" r:id="rId16"/>
    <p:sldId id="290" r:id="rId17"/>
    <p:sldId id="275" r:id="rId18"/>
    <p:sldId id="276" r:id="rId19"/>
    <p:sldId id="283" r:id="rId20"/>
    <p:sldId id="277" r:id="rId21"/>
    <p:sldId id="282" r:id="rId22"/>
    <p:sldId id="278" r:id="rId23"/>
    <p:sldId id="279" r:id="rId24"/>
    <p:sldId id="280" r:id="rId25"/>
    <p:sldId id="281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 autoAdjust="0"/>
    <p:restoredTop sz="89423"/>
  </p:normalViewPr>
  <p:slideViewPr>
    <p:cSldViewPr snapToGrid="0">
      <p:cViewPr varScale="1">
        <p:scale>
          <a:sx n="113" d="100"/>
          <a:sy n="113" d="100"/>
        </p:scale>
        <p:origin x="6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6/21/21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6/21/21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Add: infiltration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24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37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345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6/21/21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6/21/21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6/21/21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6/21/21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6/21/21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6/21/21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6/21/21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6/21/21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6/21/21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6/21/21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6/21/21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youtube.com/watch?v=3hxE7Af98AI&amp;ab_channel=TED-E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z0fn81BlI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youtube.com/watch?v=1xQ0Ypp3r_8&amp;ab_channel=MinuteEarth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vJ_1ojjlxw&amp;ab_channel=MelissaLande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F9D1-4B13-3A43-825B-948D47E1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percentage of rain actually reaches the ground?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46BD-3E7D-0346-BB9D-9AA635419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10-20%</a:t>
            </a:r>
          </a:p>
          <a:p>
            <a:r>
              <a:rPr lang="en-US" dirty="0"/>
              <a:t>2. 45-55%</a:t>
            </a:r>
          </a:p>
          <a:p>
            <a:r>
              <a:rPr lang="en-US" dirty="0"/>
              <a:t>3. 65-75%</a:t>
            </a:r>
          </a:p>
          <a:p>
            <a:r>
              <a:rPr lang="en-US" dirty="0"/>
              <a:t>4. 80-90%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C91B6-6D03-0F49-8636-411CD077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25" y="1143000"/>
            <a:ext cx="3006919" cy="45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have humans impacted the water 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03" y="1722058"/>
            <a:ext cx="5059680" cy="4142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Water can be </a:t>
            </a:r>
            <a:r>
              <a:rPr lang="en-US" sz="2800" u="sng" dirty="0"/>
              <a:t>polluted</a:t>
            </a:r>
            <a:r>
              <a:rPr lang="en-US" sz="2800" dirty="0"/>
              <a:t> when the water quality of both fresh and salt water have been </a:t>
            </a:r>
            <a:r>
              <a:rPr lang="en-US" sz="2800" u="sng" dirty="0"/>
              <a:t>changed</a:t>
            </a:r>
            <a:r>
              <a:rPr lang="en-US" sz="2800" dirty="0"/>
              <a:t>. </a:t>
            </a:r>
          </a:p>
          <a:p>
            <a:pPr marL="45720" indent="0">
              <a:buNone/>
            </a:pPr>
            <a:r>
              <a:rPr lang="en-US" sz="2800" dirty="0"/>
              <a:t>This can result in negative effects on organisms and can make water unsuitable for its desired uses. </a:t>
            </a:r>
            <a:endParaRPr lang="en-CA" sz="2800" dirty="0"/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1592B-8367-A148-93AC-B841547B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594" y="1722058"/>
            <a:ext cx="5226703" cy="348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00" y="1522664"/>
            <a:ext cx="7614990" cy="41422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dirty="0"/>
              <a:t>There are two major types of pollution:</a:t>
            </a:r>
            <a:endParaRPr lang="en-CA" sz="2400" dirty="0"/>
          </a:p>
          <a:p>
            <a:pPr lvl="0"/>
            <a:r>
              <a:rPr lang="en-US" sz="2800" u="sng" dirty="0"/>
              <a:t>Point</a:t>
            </a:r>
            <a:r>
              <a:rPr lang="en-US" sz="2800" dirty="0"/>
              <a:t> </a:t>
            </a:r>
            <a:r>
              <a:rPr lang="en-US" sz="2800" u="sng" dirty="0"/>
              <a:t>source</a:t>
            </a:r>
            <a:r>
              <a:rPr lang="en-US" sz="2800" dirty="0"/>
              <a:t> pollution: a </a:t>
            </a:r>
            <a:r>
              <a:rPr lang="en-US" sz="2800" u="sng" dirty="0"/>
              <a:t>single</a:t>
            </a:r>
            <a:r>
              <a:rPr lang="en-US" sz="2800" dirty="0"/>
              <a:t> identifiable </a:t>
            </a:r>
            <a:r>
              <a:rPr lang="en-US" sz="2800" u="sng" dirty="0"/>
              <a:t>source</a:t>
            </a:r>
            <a:r>
              <a:rPr lang="en-US" sz="2800" dirty="0"/>
              <a:t> of pollution that pollutants come from </a:t>
            </a:r>
            <a:endParaRPr lang="en-CA" sz="2800" dirty="0"/>
          </a:p>
          <a:p>
            <a:pPr lvl="1"/>
            <a:r>
              <a:rPr lang="en-US" sz="2400" dirty="0"/>
              <a:t>Examples: factories, power plants, sewage treatment plants, oil wells</a:t>
            </a:r>
            <a:endParaRPr lang="en-CA" sz="2400" dirty="0"/>
          </a:p>
          <a:p>
            <a:pPr lvl="0"/>
            <a:r>
              <a:rPr lang="en-US" sz="2800" u="sng" dirty="0"/>
              <a:t>Non-point</a:t>
            </a:r>
            <a:r>
              <a:rPr lang="en-US" sz="2800" dirty="0"/>
              <a:t> source pollution: a source of pollution that is difficult to track where it comes from; these pollutants are released in a wide area</a:t>
            </a:r>
            <a:endParaRPr lang="en-CA" sz="2800" dirty="0"/>
          </a:p>
          <a:p>
            <a:pPr lvl="1"/>
            <a:r>
              <a:rPr lang="en-US" sz="2400" dirty="0"/>
              <a:t>Examples: run-off from farms, construction sites, parking lots </a:t>
            </a:r>
            <a:endParaRPr lang="en-CA" sz="2400" dirty="0"/>
          </a:p>
          <a:p>
            <a:endParaRPr lang="en-CA" sz="2800" dirty="0"/>
          </a:p>
        </p:txBody>
      </p:sp>
      <p:pic>
        <p:nvPicPr>
          <p:cNvPr id="1026" name="Picture 2" descr="https://media.nationalgeographic.org/assets/photos/121/886/5bb27b54-3d14-4ce6-9516-a1ef8313e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86" y="295238"/>
            <a:ext cx="3683197" cy="24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%3AANd9GcRSTZhSQqSR7Qmd_t7bLtOkIEbb3jelihzL5g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86" y="3129828"/>
            <a:ext cx="3683197" cy="2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Effects of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When pollutants enter into the environment, it is difficult for it to break down. </a:t>
            </a:r>
          </a:p>
          <a:p>
            <a:pPr marL="45720" indent="0">
              <a:buNone/>
            </a:pPr>
            <a:r>
              <a:rPr lang="en-US" sz="2800" dirty="0"/>
              <a:t>When micro-organisms (phytoplankton, bacteria) eat pollutants in the water (such as pesticides, plastics, etc.), it will </a:t>
            </a:r>
            <a:r>
              <a:rPr lang="en-US" sz="2800" u="sng" dirty="0"/>
              <a:t>collect</a:t>
            </a:r>
            <a:r>
              <a:rPr lang="en-US" sz="2800" dirty="0"/>
              <a:t> in its </a:t>
            </a:r>
            <a:r>
              <a:rPr lang="en-US" sz="2800" u="sng" dirty="0"/>
              <a:t>cells</a:t>
            </a:r>
            <a:r>
              <a:rPr lang="en-US" sz="2800" dirty="0"/>
              <a:t> and body </a:t>
            </a:r>
            <a:r>
              <a:rPr lang="en-US" sz="2800" u="sng" dirty="0"/>
              <a:t>tissues</a:t>
            </a:r>
            <a:r>
              <a:rPr lang="en-US" sz="2800" dirty="0"/>
              <a:t>. </a:t>
            </a:r>
          </a:p>
          <a:p>
            <a:pPr marL="45720" indent="0">
              <a:buNone/>
            </a:pPr>
            <a:r>
              <a:rPr lang="en-US" sz="2800" dirty="0"/>
              <a:t>This can lead to bioaccumulation and </a:t>
            </a:r>
            <a:r>
              <a:rPr lang="en-US" sz="2800" dirty="0" err="1"/>
              <a:t>biomagnification</a:t>
            </a:r>
            <a:r>
              <a:rPr lang="en-US" sz="2800" dirty="0"/>
              <a:t>.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36862-5DAF-A641-93B9-14EE03A87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930" y="4639258"/>
            <a:ext cx="3274138" cy="17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Effects of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83" y="1742010"/>
            <a:ext cx="7775171" cy="4142232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/>
              <a:t>Bioaccumulation</a:t>
            </a:r>
            <a:r>
              <a:rPr lang="en-US" sz="2800" dirty="0"/>
              <a:t>: the process where pollutants collect in the cells and tissues of organisms</a:t>
            </a:r>
            <a:endParaRPr lang="en-CA" sz="2800" dirty="0"/>
          </a:p>
          <a:p>
            <a:pPr lvl="0"/>
            <a:r>
              <a:rPr lang="en-US" sz="2800" u="sng" dirty="0" err="1"/>
              <a:t>Biomagnification</a:t>
            </a:r>
            <a:r>
              <a:rPr lang="en-US" sz="2800" dirty="0"/>
              <a:t>: the increase in concentration of pollutants in tissues of organisms that are at higher levels in a food chain or food web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54FD7-0BF9-49C6-BA21-91A65F931F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54" y="265176"/>
            <a:ext cx="3602181" cy="600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8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6B7A-65CC-6B42-BD23-AC779D5D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80EF-7B3D-2649-BB6A-23FEBF74C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554659"/>
            <a:ext cx="10901082" cy="5038165"/>
          </a:xfrm>
        </p:spPr>
        <p:txBody>
          <a:bodyPr/>
          <a:lstStyle/>
          <a:p>
            <a:pPr marL="502920" lvl="0" indent="-457200">
              <a:buAutoNum type="arabicPeriod"/>
            </a:pPr>
            <a:r>
              <a:rPr lang="en-US" dirty="0"/>
              <a:t>Explain why the sun and gravity are considered the driving forces of the water cycle</a:t>
            </a:r>
            <a:br>
              <a:rPr lang="en-US" dirty="0"/>
            </a:br>
            <a:endParaRPr lang="en-US" dirty="0"/>
          </a:p>
          <a:p>
            <a:pPr marL="45720" lv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sun is the driving force behind </a:t>
            </a:r>
            <a:r>
              <a:rPr lang="en-US" b="1" dirty="0">
                <a:solidFill>
                  <a:schemeClr val="accent1"/>
                </a:solidFill>
              </a:rPr>
              <a:t>evaporation</a:t>
            </a:r>
            <a:r>
              <a:rPr lang="en-US" dirty="0">
                <a:solidFill>
                  <a:schemeClr val="accent1"/>
                </a:solidFill>
              </a:rPr>
              <a:t>, and gravity is the driving force behind </a:t>
            </a:r>
            <a:r>
              <a:rPr lang="en-US" b="1" dirty="0">
                <a:solidFill>
                  <a:schemeClr val="accent1"/>
                </a:solidFill>
              </a:rPr>
              <a:t>precipitation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run-off</a:t>
            </a:r>
            <a:r>
              <a:rPr lang="en-US" dirty="0">
                <a:solidFill>
                  <a:schemeClr val="accent1"/>
                </a:solidFill>
              </a:rPr>
              <a:t>. Both are necessary for the water cycle to continue</a:t>
            </a:r>
          </a:p>
          <a:p>
            <a:pPr marL="502920" lvl="0" indent="-457200">
              <a:buAutoNum type="arabicPeriod"/>
            </a:pPr>
            <a:endParaRPr lang="en-CA" dirty="0"/>
          </a:p>
          <a:p>
            <a:pPr marL="45720" indent="0">
              <a:buNone/>
            </a:pPr>
            <a:r>
              <a:rPr lang="en-US" dirty="0"/>
              <a:t>2. Would biomagnification be possible without bioaccumulation occurring? Explain</a:t>
            </a:r>
            <a:r>
              <a:rPr lang="en-CA" dirty="0"/>
              <a:t> </a:t>
            </a:r>
          </a:p>
          <a:p>
            <a:pPr marL="45720" indent="0">
              <a:buNone/>
            </a:pPr>
            <a:r>
              <a:rPr lang="en-CA" dirty="0">
                <a:solidFill>
                  <a:schemeClr val="accent1"/>
                </a:solidFill>
              </a:rPr>
              <a:t>Bioaccumulation is necessary for biomagnification to happen; pollutants need to first be collected in the tissues of organisms before they can increase in concentration as they go up the food chain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F4BA-C17D-F648-A4DF-5EF71A53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19" y="598932"/>
            <a:ext cx="10330927" cy="1088136"/>
          </a:xfrm>
        </p:spPr>
        <p:txBody>
          <a:bodyPr>
            <a:normAutofit fontScale="90000"/>
          </a:bodyPr>
          <a:lstStyle/>
          <a:p>
            <a:r>
              <a:rPr lang="en-US" dirty="0"/>
              <a:t>If we planted 1 trillion more trees, what fraction of humanity’s carbon emissions would be drawn down?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7189-D1E7-1940-99EC-4962EE91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19" y="2279904"/>
            <a:ext cx="9509760" cy="4142232"/>
          </a:xfrm>
        </p:spPr>
        <p:txBody>
          <a:bodyPr/>
          <a:lstStyle/>
          <a:p>
            <a:r>
              <a:rPr lang="en-US" dirty="0"/>
              <a:t>1.    1/8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2.    1/6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3.    1/4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4.    1/2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7E247-68D6-7F43-BA5F-4F83BC78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31" y="2099818"/>
            <a:ext cx="708660" cy="708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65FE0-F0B9-814D-9DE4-8EB881EB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31" y="4251452"/>
            <a:ext cx="708660" cy="708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F60CA-5334-2B49-A5A9-BCD2F4B38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31" y="3174250"/>
            <a:ext cx="708660" cy="708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B4D90-8559-B842-BBF3-9F10EA212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31" y="5299271"/>
            <a:ext cx="708660" cy="708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23684B-51C9-084C-A414-0A3501856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919" y="2099818"/>
            <a:ext cx="5805055" cy="32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F4BA-C17D-F648-A4DF-5EF71A53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19" y="598932"/>
            <a:ext cx="10330927" cy="1088136"/>
          </a:xfrm>
        </p:spPr>
        <p:txBody>
          <a:bodyPr>
            <a:normAutofit fontScale="90000"/>
          </a:bodyPr>
          <a:lstStyle/>
          <a:p>
            <a:r>
              <a:rPr lang="en-US" dirty="0"/>
              <a:t>If we planted 1 trillion more trees, what fraction of humanity’s carbon emissions would be drawn down?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7189-D1E7-1940-99EC-4962EE91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19" y="2279904"/>
            <a:ext cx="9509760" cy="4142232"/>
          </a:xfrm>
        </p:spPr>
        <p:txBody>
          <a:bodyPr/>
          <a:lstStyle/>
          <a:p>
            <a:r>
              <a:rPr lang="en-US" dirty="0"/>
              <a:t>1.    1/8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u="sng" dirty="0"/>
              <a:t>2.    1/6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3.    1/4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4.    1/2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7E247-68D6-7F43-BA5F-4F83BC78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31" y="2099818"/>
            <a:ext cx="708660" cy="708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65FE0-F0B9-814D-9DE4-8EB881EB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31" y="4251452"/>
            <a:ext cx="708660" cy="708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F60CA-5334-2B49-A5A9-BCD2F4B38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31" y="3174250"/>
            <a:ext cx="708660" cy="708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B4D90-8559-B842-BBF3-9F10EA212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31" y="5299271"/>
            <a:ext cx="708660" cy="708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23684B-51C9-084C-A414-0A3501856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919" y="2099818"/>
            <a:ext cx="5805055" cy="32508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4E66A1-F87B-C44C-ADFD-FCCC2611424B}"/>
              </a:ext>
            </a:extLst>
          </p:cNvPr>
          <p:cNvSpPr/>
          <p:nvPr/>
        </p:nvSpPr>
        <p:spPr>
          <a:xfrm>
            <a:off x="4213717" y="5578733"/>
            <a:ext cx="8070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7"/>
              </a:rPr>
              <a:t>https://www.youtube.com/watch?v=3hxE7Af98AI&amp;ab_channel=TED-Ed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/>
              <a:t>Carbon is cycles through both abiotic and biotic factors. In the carbon cycle, carbon predominantly exists in the form of </a:t>
            </a:r>
            <a:r>
              <a:rPr lang="en-US" sz="2800" u="sng" dirty="0"/>
              <a:t>carbon</a:t>
            </a:r>
            <a:r>
              <a:rPr lang="en-US" sz="2800" dirty="0"/>
              <a:t> </a:t>
            </a:r>
            <a:r>
              <a:rPr lang="en-US" sz="2800" u="sng" dirty="0"/>
              <a:t>dioxide</a:t>
            </a:r>
            <a:r>
              <a:rPr lang="en-US" sz="2800" dirty="0"/>
              <a:t> gas (</a:t>
            </a:r>
            <a:r>
              <a:rPr lang="en-US" sz="2800" u="sng" dirty="0"/>
              <a:t>CO</a:t>
            </a:r>
            <a:r>
              <a:rPr lang="en-US" sz="2800" u="sng" baseline="-25000" dirty="0"/>
              <a:t>2</a:t>
            </a:r>
            <a:r>
              <a:rPr lang="en-US" sz="2800" dirty="0"/>
              <a:t>). </a:t>
            </a:r>
            <a:endParaRPr lang="en-CA" sz="2800" dirty="0"/>
          </a:p>
          <a:p>
            <a:pPr lvl="0"/>
            <a:r>
              <a:rPr lang="en-US" sz="2800" dirty="0"/>
              <a:t>Carbon dioxide gas moves from the atmosphere into the biosphere through </a:t>
            </a:r>
            <a:r>
              <a:rPr lang="en-US" sz="2800" u="sng" dirty="0"/>
              <a:t>photosynthesis</a:t>
            </a:r>
            <a:r>
              <a:rPr lang="en-US" sz="2800" dirty="0"/>
              <a:t> and </a:t>
            </a:r>
            <a:r>
              <a:rPr lang="en-US" sz="2800" u="sng" dirty="0"/>
              <a:t>cellular</a:t>
            </a:r>
            <a:r>
              <a:rPr lang="en-US" sz="2800" dirty="0"/>
              <a:t> </a:t>
            </a:r>
            <a:r>
              <a:rPr lang="en-US" sz="2800" u="sng" dirty="0"/>
              <a:t>respiration</a:t>
            </a:r>
            <a:r>
              <a:rPr lang="en-US" sz="2800" dirty="0"/>
              <a:t> </a:t>
            </a:r>
            <a:endParaRPr lang="en-CA" sz="2800" dirty="0"/>
          </a:p>
          <a:p>
            <a:pPr lvl="0"/>
            <a:r>
              <a:rPr lang="en-US" sz="2800" dirty="0"/>
              <a:t>Carbon dioxide also moves back to the atmosphere when organisms </a:t>
            </a:r>
            <a:r>
              <a:rPr lang="en-US" sz="2800" u="sng" dirty="0"/>
              <a:t>die</a:t>
            </a:r>
            <a:r>
              <a:rPr lang="en-US" sz="2800" dirty="0"/>
              <a:t> and </a:t>
            </a:r>
            <a:r>
              <a:rPr lang="en-US" sz="2800" u="sng" dirty="0"/>
              <a:t>decompose</a:t>
            </a:r>
            <a:endParaRPr lang="en-CA" sz="2800" u="sng" dirty="0"/>
          </a:p>
          <a:p>
            <a:pPr lvl="0"/>
            <a:r>
              <a:rPr lang="en-US" sz="2800" dirty="0"/>
              <a:t>Carbon enters the </a:t>
            </a:r>
            <a:r>
              <a:rPr lang="en-US" sz="2800" u="sng" dirty="0"/>
              <a:t>geosphere</a:t>
            </a:r>
            <a:r>
              <a:rPr lang="en-US" sz="2800" dirty="0"/>
              <a:t> when the remains of organisms are </a:t>
            </a:r>
            <a:r>
              <a:rPr lang="en-US" sz="2800" u="sng" dirty="0"/>
              <a:t>trapped</a:t>
            </a:r>
            <a:r>
              <a:rPr lang="en-US" sz="2800" dirty="0"/>
              <a:t> under </a:t>
            </a:r>
            <a:r>
              <a:rPr lang="en-US" sz="2800" u="sng" dirty="0"/>
              <a:t>sediment</a:t>
            </a:r>
            <a:r>
              <a:rPr lang="en-US" sz="2800" dirty="0"/>
              <a:t> layers</a:t>
            </a:r>
            <a:endParaRPr lang="en-CA" sz="2800" dirty="0"/>
          </a:p>
          <a:p>
            <a:pPr marL="4572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259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Carbon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B90EE-F9D9-4D6F-B2D7-06EDE46A80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5" y="1451811"/>
            <a:ext cx="7738254" cy="51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4C551-9404-4437-AE1B-2BCCEF1B6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677" y="2618508"/>
            <a:ext cx="3617249" cy="202738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4.20: During the carbon cycle, carbon is exchanged among the biosphere, atmosphere, and geosphere.</a:t>
            </a:r>
            <a:endParaRPr lang="en-C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https://www.youtube.com/watch?v=Xz0fn81BlIQ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3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F9D1-4B13-3A43-825B-948D47E1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percentage of rain actually reaches the ground?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46BD-3E7D-0346-BB9D-9AA635419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10-20%</a:t>
            </a:r>
          </a:p>
          <a:p>
            <a:r>
              <a:rPr lang="en-US" u="sng" dirty="0"/>
              <a:t>2. 45-55%</a:t>
            </a:r>
          </a:p>
          <a:p>
            <a:r>
              <a:rPr lang="en-US" dirty="0"/>
              <a:t>3. 65-75%</a:t>
            </a:r>
          </a:p>
          <a:p>
            <a:r>
              <a:rPr lang="en-US" dirty="0"/>
              <a:t>4. 80-90%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71EA66-7562-C547-9F92-2723EDECD7E0}"/>
              </a:ext>
            </a:extLst>
          </p:cNvPr>
          <p:cNvSpPr/>
          <p:nvPr/>
        </p:nvSpPr>
        <p:spPr>
          <a:xfrm>
            <a:off x="332169" y="4290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2"/>
              </a:rPr>
              <a:t>https://www.youtube.com/watch?v=1xQ0Ypp3r_8&amp;ab_channel=MinuteEarth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61BFF-EFD0-2A47-9DA7-E8B0AB46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065" y="1143000"/>
            <a:ext cx="3006919" cy="45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Carbon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34" y="1551503"/>
            <a:ext cx="7866675" cy="4142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dirty="0"/>
              <a:t>Carbon can also be </a:t>
            </a:r>
            <a:r>
              <a:rPr lang="en-US" sz="3200" u="sng" dirty="0"/>
              <a:t>stored</a:t>
            </a:r>
            <a:r>
              <a:rPr lang="en-US" sz="3200" dirty="0"/>
              <a:t> in order to be used for later. </a:t>
            </a:r>
            <a:endParaRPr lang="en-CA" sz="2800" dirty="0"/>
          </a:p>
          <a:p>
            <a:pPr lvl="0"/>
            <a:r>
              <a:rPr lang="en-US" sz="3200" dirty="0"/>
              <a:t>Some carbon is stored in the woody </a:t>
            </a:r>
            <a:r>
              <a:rPr lang="en-US" sz="3200" u="sng" dirty="0"/>
              <a:t>tissue</a:t>
            </a:r>
            <a:r>
              <a:rPr lang="en-US" sz="3200" dirty="0"/>
              <a:t> of living </a:t>
            </a:r>
            <a:r>
              <a:rPr lang="en-US" sz="3200" u="sng" dirty="0"/>
              <a:t>trees</a:t>
            </a:r>
            <a:endParaRPr lang="en-CA" sz="2800" u="sng" dirty="0"/>
          </a:p>
          <a:p>
            <a:pPr lvl="0"/>
            <a:r>
              <a:rPr lang="en-US" sz="3200" dirty="0"/>
              <a:t>Some carbon is stored in the </a:t>
            </a:r>
            <a:r>
              <a:rPr lang="en-US" sz="3200" u="sng" dirty="0"/>
              <a:t>decomposing</a:t>
            </a:r>
            <a:r>
              <a:rPr lang="en-US" sz="3200" dirty="0"/>
              <a:t> remains of </a:t>
            </a:r>
            <a:r>
              <a:rPr lang="en-US" sz="3200" u="sng" dirty="0"/>
              <a:t>organisms</a:t>
            </a:r>
            <a:r>
              <a:rPr lang="en-US" sz="3200" dirty="0"/>
              <a:t> buried deep in the ground</a:t>
            </a:r>
            <a:endParaRPr lang="en-CA" sz="2800" dirty="0"/>
          </a:p>
          <a:p>
            <a:pPr lvl="1"/>
            <a:r>
              <a:rPr lang="en-US" sz="2800" dirty="0"/>
              <a:t>Over time, this stored carbon transforms into carbon-rich </a:t>
            </a:r>
            <a:r>
              <a:rPr lang="en-US" sz="2800" u="sng" dirty="0"/>
              <a:t>fossil</a:t>
            </a:r>
            <a:r>
              <a:rPr lang="en-US" sz="2800" dirty="0"/>
              <a:t> </a:t>
            </a:r>
            <a:r>
              <a:rPr lang="en-US" sz="2800" u="sng" dirty="0"/>
              <a:t>fuels</a:t>
            </a:r>
            <a:r>
              <a:rPr lang="en-US" sz="2800" dirty="0"/>
              <a:t> (coal, oil, natural gas)</a:t>
            </a:r>
            <a:endParaRPr lang="en-CA" sz="2800" dirty="0"/>
          </a:p>
          <a:p>
            <a:pPr marL="45720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495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https://www.youtube.com/watch?v=4vJ_1ojjlxw&amp;ab_channel=MelissaLandeen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65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have humans impacted the carbon cycle?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69" y="1615299"/>
            <a:ext cx="9509760" cy="4142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The amount of carbon dioxide used by </a:t>
            </a:r>
            <a:r>
              <a:rPr lang="en-US" sz="2400" u="sng" dirty="0"/>
              <a:t>photosynthesis</a:t>
            </a:r>
            <a:r>
              <a:rPr lang="en-US" sz="2400" dirty="0"/>
              <a:t> and given off by </a:t>
            </a:r>
            <a:r>
              <a:rPr lang="en-US" sz="2400" u="sng" dirty="0"/>
              <a:t>cellular</a:t>
            </a:r>
            <a:r>
              <a:rPr lang="en-US" sz="2400" dirty="0"/>
              <a:t> </a:t>
            </a:r>
            <a:r>
              <a:rPr lang="en-US" sz="2400" u="sng" dirty="0"/>
              <a:t>respiration</a:t>
            </a:r>
            <a:r>
              <a:rPr lang="en-US" sz="2400" dirty="0"/>
              <a:t> is nearly the </a:t>
            </a:r>
            <a:r>
              <a:rPr lang="en-US" sz="2400" u="sng" dirty="0"/>
              <a:t>same</a:t>
            </a:r>
            <a:r>
              <a:rPr lang="en-US" sz="2400" dirty="0"/>
              <a:t> (carbon dioxide is balanced). </a:t>
            </a:r>
          </a:p>
          <a:p>
            <a:pPr marL="45720" indent="0">
              <a:buNone/>
            </a:pPr>
            <a:r>
              <a:rPr lang="en-US" sz="2400" dirty="0"/>
              <a:t>Over time, human activities (such as burning fossil fuels, burning trees) have impacted the carbon cycle by releasing excess carbon into the atmosphere. This excess carbon has led to </a:t>
            </a:r>
            <a:r>
              <a:rPr lang="en-US" sz="2400" u="sng" dirty="0"/>
              <a:t>global</a:t>
            </a:r>
            <a:r>
              <a:rPr lang="en-US" sz="2400" dirty="0"/>
              <a:t> </a:t>
            </a:r>
            <a:r>
              <a:rPr lang="en-US" sz="2400" u="sng" dirty="0"/>
              <a:t>warming</a:t>
            </a:r>
            <a:r>
              <a:rPr lang="en-US" sz="2400" dirty="0"/>
              <a:t> and global </a:t>
            </a:r>
            <a:r>
              <a:rPr lang="en-US" sz="2400" u="sng" dirty="0"/>
              <a:t>climate</a:t>
            </a:r>
            <a:r>
              <a:rPr lang="en-US" sz="2400" dirty="0"/>
              <a:t> </a:t>
            </a:r>
            <a:r>
              <a:rPr lang="en-US" sz="2400" u="sng" dirty="0"/>
              <a:t>change</a:t>
            </a:r>
            <a:r>
              <a:rPr lang="en-US" sz="2400" dirty="0"/>
              <a:t> as carbon dioxide is a greenhouse gas that traps heat in the atmosphere. </a:t>
            </a:r>
            <a:endParaRPr lang="en-CA" sz="2400" dirty="0"/>
          </a:p>
          <a:p>
            <a:pPr lvl="0"/>
            <a:r>
              <a:rPr lang="en-US" sz="2400" b="1" dirty="0"/>
              <a:t>Global warming</a:t>
            </a:r>
            <a:r>
              <a:rPr lang="en-US" sz="2400" dirty="0"/>
              <a:t>: An </a:t>
            </a:r>
            <a:r>
              <a:rPr lang="en-US" sz="2400" u="sng" dirty="0"/>
              <a:t>increase</a:t>
            </a:r>
            <a:r>
              <a:rPr lang="en-US" sz="2400" dirty="0"/>
              <a:t> in the average </a:t>
            </a:r>
            <a:r>
              <a:rPr lang="en-US" sz="2400" u="sng" dirty="0"/>
              <a:t>temperature</a:t>
            </a:r>
            <a:r>
              <a:rPr lang="en-US" sz="2400" dirty="0"/>
              <a:t> of Earth’s surface </a:t>
            </a:r>
            <a:endParaRPr lang="en-CA" sz="2400" dirty="0"/>
          </a:p>
          <a:p>
            <a:pPr lvl="0"/>
            <a:r>
              <a:rPr lang="en-US" sz="2400" b="1" dirty="0"/>
              <a:t>Global climate change</a:t>
            </a:r>
            <a:r>
              <a:rPr lang="en-US" sz="2400" dirty="0"/>
              <a:t>: A long-term </a:t>
            </a:r>
            <a:r>
              <a:rPr lang="en-US" sz="2400" u="sng" dirty="0"/>
              <a:t>change</a:t>
            </a:r>
            <a:r>
              <a:rPr lang="en-US" sz="2400" dirty="0"/>
              <a:t> in Earth’s </a:t>
            </a:r>
            <a:r>
              <a:rPr lang="en-US" sz="2400" u="sng" dirty="0"/>
              <a:t>climate</a:t>
            </a:r>
            <a:r>
              <a:rPr lang="en-US" sz="2400" dirty="0"/>
              <a:t> </a:t>
            </a:r>
            <a:endParaRPr lang="en-CA" sz="2400" dirty="0"/>
          </a:p>
          <a:p>
            <a:pPr marL="45720" indent="0">
              <a:buNone/>
            </a:pP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EF30F-2B60-0640-A101-6154E966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429" y="3913314"/>
            <a:ext cx="2978571" cy="16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Effects of Excess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Earth’s surface temperature: Increased by between </a:t>
            </a:r>
            <a:r>
              <a:rPr lang="en-US" sz="2800" u="sng" dirty="0"/>
              <a:t>0.56°C</a:t>
            </a:r>
            <a:r>
              <a:rPr lang="en-US" sz="2800" dirty="0"/>
              <a:t> and </a:t>
            </a:r>
            <a:r>
              <a:rPr lang="en-US" sz="2800" u="sng" dirty="0"/>
              <a:t>0.92°C</a:t>
            </a:r>
            <a:r>
              <a:rPr lang="en-US" sz="2800" dirty="0"/>
              <a:t> in the past 100 years</a:t>
            </a:r>
            <a:endParaRPr lang="en-CA" sz="2800" dirty="0"/>
          </a:p>
          <a:p>
            <a:pPr lvl="0"/>
            <a:r>
              <a:rPr lang="en-US" sz="2800" dirty="0"/>
              <a:t>This “small” change can affect conditions in all of Earth’s spheres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209DA-3DBC-46B6-8C7D-E6D307D62A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27" y="3465888"/>
            <a:ext cx="8871988" cy="3392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8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effects of rising sea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Some </a:t>
            </a:r>
            <a:r>
              <a:rPr lang="en-US" sz="2800" u="sng" dirty="0"/>
              <a:t>islands</a:t>
            </a:r>
            <a:r>
              <a:rPr lang="en-US" sz="2800" dirty="0"/>
              <a:t> have gone </a:t>
            </a:r>
            <a:r>
              <a:rPr lang="en-US" sz="2800" u="sng" dirty="0"/>
              <a:t>underwater</a:t>
            </a:r>
            <a:endParaRPr lang="en-CA" sz="2800" u="sng" dirty="0"/>
          </a:p>
          <a:p>
            <a:pPr lvl="0"/>
            <a:r>
              <a:rPr lang="en-US" sz="2800" dirty="0"/>
              <a:t>Salt water gets into the drinking water supply</a:t>
            </a:r>
            <a:endParaRPr lang="en-CA" sz="2800" dirty="0"/>
          </a:p>
          <a:p>
            <a:pPr lvl="0"/>
            <a:r>
              <a:rPr lang="en-US" sz="2800" u="sng" dirty="0"/>
              <a:t>Coastal</a:t>
            </a:r>
            <a:r>
              <a:rPr lang="en-US" sz="2800" dirty="0"/>
              <a:t> </a:t>
            </a:r>
            <a:r>
              <a:rPr lang="en-US" sz="2800" u="sng" dirty="0"/>
              <a:t>flooding</a:t>
            </a:r>
            <a:r>
              <a:rPr lang="en-US" sz="2800" dirty="0"/>
              <a:t> and destruction of wetlands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3C631-15B7-5644-8156-47E643C0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57" y="3643884"/>
            <a:ext cx="3289300" cy="246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ADCC2-6768-0C49-9BF0-412F4E9AD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5196"/>
            <a:ext cx="5349350" cy="29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effects of changing ocean chemistry: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u="sng" dirty="0"/>
              <a:t>Ocean</a:t>
            </a:r>
            <a:r>
              <a:rPr lang="en-US" sz="2800" dirty="0"/>
              <a:t> becomes more </a:t>
            </a:r>
            <a:r>
              <a:rPr lang="en-US" sz="2800" u="sng" dirty="0"/>
              <a:t>acidic</a:t>
            </a:r>
            <a:r>
              <a:rPr lang="en-US" sz="2800" dirty="0"/>
              <a:t> because it absorbs more carbon dioxide from the air</a:t>
            </a:r>
            <a:endParaRPr lang="en-CA" sz="2800" dirty="0"/>
          </a:p>
          <a:p>
            <a:pPr lvl="0"/>
            <a:r>
              <a:rPr lang="en-US" sz="2800" dirty="0"/>
              <a:t>An acidic and warming ocean can </a:t>
            </a:r>
            <a:r>
              <a:rPr lang="en-US" sz="2800" u="sng" dirty="0"/>
              <a:t>destroy</a:t>
            </a:r>
            <a:r>
              <a:rPr lang="en-US" sz="2800" dirty="0"/>
              <a:t> </a:t>
            </a:r>
            <a:r>
              <a:rPr lang="en-US" sz="2800" u="sng" dirty="0"/>
              <a:t>coral</a:t>
            </a:r>
            <a:r>
              <a:rPr lang="en-US" sz="2800" dirty="0"/>
              <a:t> </a:t>
            </a:r>
            <a:r>
              <a:rPr lang="en-US" sz="2800" u="sng" dirty="0"/>
              <a:t>reefs</a:t>
            </a:r>
            <a:r>
              <a:rPr lang="en-US" sz="2800" dirty="0"/>
              <a:t> and </a:t>
            </a:r>
            <a:r>
              <a:rPr lang="en-US" sz="2800" u="sng" dirty="0"/>
              <a:t>corals</a:t>
            </a:r>
            <a:r>
              <a:rPr lang="en-US" sz="2800" dirty="0"/>
              <a:t> themselves (acidity dissolves the organisms’ shells)</a:t>
            </a:r>
            <a:endParaRPr lang="en-CA" sz="2800" dirty="0"/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2E849-3D5D-184D-9606-FE672226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949" y="3615070"/>
            <a:ext cx="4224101" cy="28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70449"/>
            <a:ext cx="8579296" cy="1470025"/>
          </a:xfrm>
        </p:spPr>
        <p:txBody>
          <a:bodyPr>
            <a:normAutofit fontScale="90000"/>
          </a:bodyPr>
          <a:lstStyle/>
          <a:p>
            <a:r>
              <a:rPr lang="en-CA" dirty="0"/>
              <a:t>The Amazing Nutrient Cycle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104" y="1798148"/>
            <a:ext cx="8579296" cy="3867316"/>
          </a:xfrm>
        </p:spPr>
        <p:txBody>
          <a:bodyPr>
            <a:normAutofit/>
          </a:bodyPr>
          <a:lstStyle/>
          <a:p>
            <a:pPr lvl="2"/>
            <a:endParaRPr lang="en-CA" sz="1600" dirty="0"/>
          </a:p>
          <a:p>
            <a:pPr lvl="2" algn="l"/>
            <a:r>
              <a:rPr lang="en-CA" sz="1600" dirty="0"/>
              <a:t>Pretend you’re a </a:t>
            </a:r>
            <a:r>
              <a:rPr lang="en-CA" sz="1600" b="1" dirty="0"/>
              <a:t>carbon atom</a:t>
            </a:r>
            <a:br>
              <a:rPr lang="en-CA" sz="1600" dirty="0"/>
            </a:br>
            <a:endParaRPr lang="en-CA" sz="1600" dirty="0"/>
          </a:p>
          <a:p>
            <a:pPr lvl="2" algn="l"/>
            <a:r>
              <a:rPr lang="en-CA" sz="1600" dirty="0"/>
              <a:t>You will start somewhere on/above/under Earth and proceed on a journey from there.</a:t>
            </a:r>
            <a:br>
              <a:rPr lang="en-CA" sz="1600" dirty="0"/>
            </a:br>
            <a:endParaRPr lang="en-CA" sz="1600" dirty="0"/>
          </a:p>
          <a:p>
            <a:pPr lvl="2" algn="l"/>
            <a:r>
              <a:rPr lang="en-CA" sz="1600" dirty="0"/>
              <a:t>Rolling the dice will determine what happens to you.</a:t>
            </a:r>
            <a:br>
              <a:rPr lang="en-CA" sz="1600" dirty="0"/>
            </a:br>
            <a:endParaRPr lang="en-CA" sz="1600" dirty="0"/>
          </a:p>
          <a:p>
            <a:pPr lvl="2" algn="l"/>
            <a:r>
              <a:rPr lang="en-CA" sz="1600" dirty="0"/>
              <a:t>Record what happens on your worksheet.</a:t>
            </a:r>
            <a:br>
              <a:rPr lang="en-CA" sz="1600" dirty="0"/>
            </a:br>
            <a:endParaRPr lang="en-CA" sz="1600" dirty="0"/>
          </a:p>
          <a:p>
            <a:pPr lvl="2" algn="l"/>
            <a:r>
              <a:rPr lang="en-CA" sz="1600" dirty="0"/>
              <a:t>We will go to the </a:t>
            </a:r>
            <a:r>
              <a:rPr lang="en-CA" sz="1600" dirty="0" err="1"/>
              <a:t>superlab</a:t>
            </a:r>
            <a:r>
              <a:rPr lang="en-CA" sz="1600" dirty="0"/>
              <a:t>. Pick a place to start your adventure; only 3 students max at one station to start. Write the place you start at #1 on your sheet. Every time you move, write notes on your sheet about what has happened to you. </a:t>
            </a:r>
            <a:endParaRPr lang="en-US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79576" y="5949401"/>
            <a:ext cx="4112424" cy="8763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/>
              <a:t>Does the journey ever end?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32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 Science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Water Cycle</a:t>
            </a:r>
          </a:p>
          <a:p>
            <a:pPr marL="342900" indent="-342900">
              <a:buAutoNum type="arabicPeriod"/>
            </a:pPr>
            <a:r>
              <a:rPr lang="en-US" dirty="0"/>
              <a:t>Carbon Cycle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72768"/>
            <a:ext cx="7522962" cy="41422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u="sng" dirty="0"/>
              <a:t>Matter</a:t>
            </a:r>
            <a:r>
              <a:rPr lang="en-US" sz="3200" dirty="0"/>
              <a:t> </a:t>
            </a:r>
            <a:r>
              <a:rPr lang="en-US" sz="3200" u="sng" dirty="0"/>
              <a:t>cycling</a:t>
            </a:r>
            <a:r>
              <a:rPr lang="en-US" sz="3200" dirty="0"/>
              <a:t> occurs when matter moves from one place to another on Earth. </a:t>
            </a:r>
          </a:p>
          <a:p>
            <a:pPr marL="45720" indent="0">
              <a:buNone/>
            </a:pPr>
            <a:r>
              <a:rPr lang="en-US" sz="3200" dirty="0"/>
              <a:t>Matter can cycle throughout the Earth both </a:t>
            </a:r>
            <a:r>
              <a:rPr lang="en-US" sz="3200" u="sng" dirty="0"/>
              <a:t>naturally</a:t>
            </a:r>
            <a:r>
              <a:rPr lang="en-US" sz="3200" dirty="0"/>
              <a:t> and through </a:t>
            </a:r>
            <a:r>
              <a:rPr lang="en-US" sz="3200" u="sng" dirty="0"/>
              <a:t>human</a:t>
            </a:r>
            <a:r>
              <a:rPr lang="en-US" sz="3200" dirty="0"/>
              <a:t> </a:t>
            </a:r>
            <a:r>
              <a:rPr lang="en-US" sz="3200" u="sng" dirty="0"/>
              <a:t>activities</a:t>
            </a:r>
            <a:r>
              <a:rPr lang="en-US" sz="3200" dirty="0"/>
              <a:t>. </a:t>
            </a:r>
          </a:p>
          <a:p>
            <a:pPr marL="45720" indent="0">
              <a:buNone/>
            </a:pPr>
            <a:r>
              <a:rPr lang="en-US" sz="3200" dirty="0"/>
              <a:t>In this unit, we will be discussing four major matter cycles: water, carbon, nitrogen, and phosphorus.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CA9DA-301C-9C4B-BC10-646FF0DD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028" y="1966706"/>
            <a:ext cx="3253977" cy="29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Water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357884"/>
            <a:ext cx="9509760" cy="4142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Water is </a:t>
            </a:r>
            <a:r>
              <a:rPr lang="en-US" sz="2800" u="sng" dirty="0"/>
              <a:t>everywhere</a:t>
            </a:r>
            <a:r>
              <a:rPr lang="en-US" sz="2800" dirty="0"/>
              <a:t> on Earth’s </a:t>
            </a:r>
            <a:r>
              <a:rPr lang="en-US" sz="2800" u="sng" dirty="0"/>
              <a:t>surface</a:t>
            </a:r>
            <a:r>
              <a:rPr lang="en-US" sz="2800" dirty="0"/>
              <a:t> in the form of ponds, lakes, rivers, oceans, snow, and ice.  </a:t>
            </a:r>
          </a:p>
          <a:p>
            <a:pPr marL="45720" indent="0">
              <a:buNone/>
            </a:pPr>
            <a:r>
              <a:rPr lang="en-US" sz="2800" dirty="0"/>
              <a:t>It can also be found </a:t>
            </a:r>
            <a:r>
              <a:rPr lang="en-US" sz="2800" u="sng" dirty="0"/>
              <a:t>under</a:t>
            </a:r>
            <a:r>
              <a:rPr lang="en-US" sz="2800" dirty="0"/>
              <a:t> Earth’s </a:t>
            </a:r>
            <a:r>
              <a:rPr lang="en-US" sz="2800" u="sng" dirty="0"/>
              <a:t>surface</a:t>
            </a:r>
            <a:r>
              <a:rPr lang="en-US" sz="2800" dirty="0"/>
              <a:t> in the form of ground water and in the </a:t>
            </a:r>
            <a:r>
              <a:rPr lang="en-US" sz="2800" u="sng" dirty="0"/>
              <a:t>air</a:t>
            </a:r>
            <a:r>
              <a:rPr lang="en-US" sz="2800" dirty="0"/>
              <a:t> as water </a:t>
            </a:r>
            <a:r>
              <a:rPr lang="en-US" sz="2800" dirty="0" err="1"/>
              <a:t>vapour</a:t>
            </a:r>
            <a:r>
              <a:rPr lang="en-US" sz="2800" dirty="0"/>
              <a:t>. </a:t>
            </a:r>
            <a:endParaRPr lang="en-CA" sz="2800" dirty="0"/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8586C-4722-244A-9B9F-F647B2CB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33" y="3429000"/>
            <a:ext cx="6156131" cy="32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Water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50" y="1681256"/>
            <a:ext cx="9509760" cy="4142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/>
              <a:t>All water continuously cycles through ecosystems through three main processes: </a:t>
            </a:r>
            <a:endParaRPr lang="en-CA" sz="2400" dirty="0"/>
          </a:p>
          <a:p>
            <a:pPr lvl="0"/>
            <a:r>
              <a:rPr lang="en-US" sz="2400" b="1" u="sng" dirty="0"/>
              <a:t>Evaporation</a:t>
            </a:r>
            <a:r>
              <a:rPr lang="en-US" sz="2400" dirty="0"/>
              <a:t>: Heat from the Sun causes water at Earth’s surface to evaporate changing liquid water into water </a:t>
            </a:r>
            <a:r>
              <a:rPr lang="en-US" sz="2400" dirty="0" err="1"/>
              <a:t>vapour</a:t>
            </a:r>
            <a:endParaRPr lang="en-CA" sz="2400" dirty="0"/>
          </a:p>
          <a:p>
            <a:pPr lvl="0"/>
            <a:r>
              <a:rPr lang="en-US" sz="2400" b="1" u="sng" dirty="0"/>
              <a:t>Condensation</a:t>
            </a:r>
            <a:r>
              <a:rPr lang="en-US" sz="2400" dirty="0"/>
              <a:t>: As warm air rises, it cools and condenses into water droplets or ice crystals, forming clouds</a:t>
            </a:r>
            <a:endParaRPr lang="en-CA" sz="2400" dirty="0"/>
          </a:p>
          <a:p>
            <a:pPr lvl="0"/>
            <a:r>
              <a:rPr lang="en-US" sz="2400" b="1" u="sng" dirty="0"/>
              <a:t>Precipitation</a:t>
            </a:r>
            <a:r>
              <a:rPr lang="en-US" sz="2400" dirty="0"/>
              <a:t>: Water falls back to Earth’s surface when it rains, snows, sleets, or hails </a:t>
            </a:r>
            <a:endParaRPr lang="en-CA" sz="2400" dirty="0"/>
          </a:p>
          <a:p>
            <a:pPr marL="45720" indent="0">
              <a:buNone/>
            </a:pPr>
            <a:endParaRPr lang="en-CA" sz="2400" dirty="0"/>
          </a:p>
          <a:p>
            <a:pPr marL="4572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757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4DAE-0FB5-004F-B259-9DB1E0A1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F093-5459-DA47-BA30-B32EAEE3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542288"/>
            <a:ext cx="6004560" cy="435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Water is able to travel along Earth’s surface as ‘</a:t>
            </a:r>
            <a:r>
              <a:rPr lang="en-US" sz="2800" u="sng" dirty="0"/>
              <a:t>run-off</a:t>
            </a:r>
            <a:r>
              <a:rPr lang="en-US" sz="2800" dirty="0"/>
              <a:t>’; it will move downhill back into the ocean due to </a:t>
            </a:r>
            <a:r>
              <a:rPr lang="en-US" sz="2800" u="sng" dirty="0"/>
              <a:t>gravity</a:t>
            </a:r>
            <a:r>
              <a:rPr lang="en-US" sz="2800" dirty="0"/>
              <a:t>. </a:t>
            </a:r>
          </a:p>
          <a:p>
            <a:pPr marL="45720" indent="0">
              <a:buNone/>
            </a:pPr>
            <a:r>
              <a:rPr lang="en-US" sz="2800" dirty="0"/>
              <a:t>Water that is underground is called </a:t>
            </a:r>
            <a:r>
              <a:rPr lang="en-US" sz="2800" u="sng" dirty="0"/>
              <a:t>ground water</a:t>
            </a:r>
            <a:r>
              <a:rPr lang="en-US" sz="2800" dirty="0"/>
              <a:t>. </a:t>
            </a:r>
            <a:endParaRPr lang="en-CA" sz="2800" dirty="0"/>
          </a:p>
          <a:p>
            <a:pPr marL="45720" indent="0">
              <a:buNone/>
            </a:pPr>
            <a:r>
              <a:rPr lang="en-US" sz="2800" dirty="0"/>
              <a:t>Water moves from the ground surface into the soil by a process called </a:t>
            </a:r>
            <a:r>
              <a:rPr lang="en-US" sz="2800" u="sng" dirty="0"/>
              <a:t>infiltration</a:t>
            </a:r>
            <a:endParaRPr lang="en-CA" sz="2800" u="sng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78BBA-4253-9A46-8420-11AAC833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35" y="854710"/>
            <a:ext cx="5513919" cy="45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Water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275E2-C281-40F0-9155-76FB8E085C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1" y="1431694"/>
            <a:ext cx="7936518" cy="510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73" y="5039361"/>
            <a:ext cx="4662170" cy="1721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Water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Water can also travel through the </a:t>
            </a:r>
            <a:r>
              <a:rPr lang="en-US" sz="2800" u="sng" dirty="0"/>
              <a:t>biosphere</a:t>
            </a:r>
            <a:r>
              <a:rPr lang="en-US" sz="2800" dirty="0"/>
              <a:t> by a process called </a:t>
            </a:r>
            <a:r>
              <a:rPr lang="en-US" sz="2800" u="sng" dirty="0"/>
              <a:t>transpiration</a:t>
            </a:r>
            <a:r>
              <a:rPr lang="en-US" sz="2800" dirty="0"/>
              <a:t>. </a:t>
            </a:r>
          </a:p>
          <a:p>
            <a:pPr marL="45720" indent="0">
              <a:buNone/>
            </a:pPr>
            <a:r>
              <a:rPr lang="en-US" sz="2800" dirty="0"/>
              <a:t>Transpiration occurs when water is </a:t>
            </a:r>
            <a:r>
              <a:rPr lang="en-US" sz="2800" u="sng" dirty="0"/>
              <a:t>absorbed</a:t>
            </a:r>
            <a:r>
              <a:rPr lang="en-US" sz="2800" dirty="0"/>
              <a:t> by the roots of a </a:t>
            </a:r>
            <a:r>
              <a:rPr lang="en-US" sz="2800" u="sng" dirty="0"/>
              <a:t>plant</a:t>
            </a:r>
            <a:r>
              <a:rPr lang="en-US" sz="2800" dirty="0"/>
              <a:t>, carried through it, and eventually it will </a:t>
            </a:r>
            <a:r>
              <a:rPr lang="en-US" sz="2800" u="sng" dirty="0"/>
              <a:t>evaporate</a:t>
            </a:r>
            <a:r>
              <a:rPr lang="en-US" sz="2800" dirty="0"/>
              <a:t> through small pores in the </a:t>
            </a:r>
            <a:r>
              <a:rPr lang="en-US" sz="2800" u="sng" dirty="0"/>
              <a:t>leaves</a:t>
            </a:r>
            <a:r>
              <a:rPr lang="en-US" sz="2800" dirty="0"/>
              <a:t>. </a:t>
            </a:r>
            <a:endParaRPr lang="en-CA" sz="2800" dirty="0"/>
          </a:p>
          <a:p>
            <a:endParaRPr lang="en-CA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19927" y="3879272"/>
            <a:ext cx="7684655" cy="2558473"/>
            <a:chOff x="198119" y="953993"/>
            <a:chExt cx="7688581" cy="32305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19" y="953993"/>
              <a:ext cx="5259706" cy="323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5457825" y="953993"/>
              <a:ext cx="2428875" cy="32305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Figure 4.17: Studies show that about 10% of water </a:t>
              </a:r>
              <a:r>
                <a:rPr lang="en-US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vapour</a:t>
              </a:r>
              <a:r>
                <a:rPr lang="en-US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in the atmosphere is released by plants.</a:t>
              </a:r>
              <a:endParaRPr lang="en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1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885</TotalTime>
  <Words>1277</Words>
  <Application>Microsoft Macintosh PowerPoint</Application>
  <PresentationFormat>Widescreen</PresentationFormat>
  <Paragraphs>111</Paragraphs>
  <Slides>26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Georgia</vt:lpstr>
      <vt:lpstr>Times New Roman</vt:lpstr>
      <vt:lpstr>Ocean 16x9</vt:lpstr>
      <vt:lpstr>What percentage of rain actually reaches the ground?</vt:lpstr>
      <vt:lpstr>What percentage of rain actually reaches the ground?</vt:lpstr>
      <vt:lpstr>Earth Science IV</vt:lpstr>
      <vt:lpstr>Matter Cycles</vt:lpstr>
      <vt:lpstr>Water Cycle</vt:lpstr>
      <vt:lpstr>Water Cycle</vt:lpstr>
      <vt:lpstr>Water Cycle</vt:lpstr>
      <vt:lpstr>Water Cycle</vt:lpstr>
      <vt:lpstr>Water Cycle</vt:lpstr>
      <vt:lpstr>How have humans impacted the water cycle?</vt:lpstr>
      <vt:lpstr>Types of Pollution</vt:lpstr>
      <vt:lpstr>Effects of Pollution</vt:lpstr>
      <vt:lpstr>Effects of Pollution</vt:lpstr>
      <vt:lpstr>Practice Questions</vt:lpstr>
      <vt:lpstr>If we planted 1 trillion more trees, what fraction of humanity’s carbon emissions would be drawn down?</vt:lpstr>
      <vt:lpstr>If we planted 1 trillion more trees, what fraction of humanity’s carbon emissions would be drawn down?</vt:lpstr>
      <vt:lpstr>Carbon Cycle</vt:lpstr>
      <vt:lpstr>Carbon Cycle</vt:lpstr>
      <vt:lpstr>Video</vt:lpstr>
      <vt:lpstr>Carbon Cycle</vt:lpstr>
      <vt:lpstr>Video</vt:lpstr>
      <vt:lpstr>How have humans impacted the carbon cycle? </vt:lpstr>
      <vt:lpstr>The Effects of Excess Carbon</vt:lpstr>
      <vt:lpstr>The effects of rising sea level</vt:lpstr>
      <vt:lpstr>The effects of changing ocean chemistry:</vt:lpstr>
      <vt:lpstr>The Amazing Nutrient Cycle Activity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IV</dc:title>
  <dc:creator>Eve Tsou</dc:creator>
  <cp:lastModifiedBy>Microsoft Office User</cp:lastModifiedBy>
  <cp:revision>43</cp:revision>
  <dcterms:created xsi:type="dcterms:W3CDTF">2020-11-05T17:46:10Z</dcterms:created>
  <dcterms:modified xsi:type="dcterms:W3CDTF">2021-06-21T20:42:52Z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