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5"/>
    <p:restoredTop sz="94643"/>
  </p:normalViewPr>
  <p:slideViewPr>
    <p:cSldViewPr snapToGrid="0" snapToObjects="1">
      <p:cViewPr varScale="1">
        <p:scale>
          <a:sx n="106" d="100"/>
          <a:sy n="106" d="100"/>
        </p:scale>
        <p:origin x="18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www.youtube.com/watch?v=PMRiKmgxrh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024B0-0D01-C14F-B99C-8A330C4961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Physics 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235DF-CF76-D74A-9A75-E5591105F5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Series circuits</a:t>
            </a:r>
          </a:p>
          <a:p>
            <a:r>
              <a:rPr lang="en-US"/>
              <a:t>Parallel circuits</a:t>
            </a:r>
          </a:p>
        </p:txBody>
      </p:sp>
    </p:spTree>
    <p:extLst>
      <p:ext uri="{BB962C8B-B14F-4D97-AF65-F5344CB8AC3E}">
        <p14:creationId xmlns:p14="http://schemas.microsoft.com/office/powerpoint/2010/main" val="2995300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28B9-143B-EE47-93C8-7E09EB3BE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640" y="766155"/>
            <a:ext cx="9905998" cy="1478570"/>
          </a:xfrm>
        </p:spPr>
        <p:txBody>
          <a:bodyPr/>
          <a:lstStyle/>
          <a:p>
            <a:r>
              <a:rPr lang="en-US" dirty="0"/>
              <a:t>In Summary...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35BAE0-5200-F64F-B84C-9C1AE46C6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519576"/>
              </p:ext>
            </p:extLst>
          </p:nvPr>
        </p:nvGraphicFramePr>
        <p:xfrm>
          <a:off x="4221599" y="307892"/>
          <a:ext cx="7542889" cy="6219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8162">
                  <a:extLst>
                    <a:ext uri="{9D8B030D-6E8A-4147-A177-3AD203B41FA5}">
                      <a16:colId xmlns:a16="http://schemas.microsoft.com/office/drawing/2014/main" val="1590613149"/>
                    </a:ext>
                  </a:extLst>
                </a:gridCol>
                <a:gridCol w="2895931">
                  <a:extLst>
                    <a:ext uri="{9D8B030D-6E8A-4147-A177-3AD203B41FA5}">
                      <a16:colId xmlns:a16="http://schemas.microsoft.com/office/drawing/2014/main" val="1308477910"/>
                    </a:ext>
                  </a:extLst>
                </a:gridCol>
                <a:gridCol w="2898796">
                  <a:extLst>
                    <a:ext uri="{9D8B030D-6E8A-4147-A177-3AD203B41FA5}">
                      <a16:colId xmlns:a16="http://schemas.microsoft.com/office/drawing/2014/main" val="1774015439"/>
                    </a:ext>
                  </a:extLst>
                </a:gridCol>
              </a:tblGrid>
              <a:tr h="140818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 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47" marR="4554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Series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47" marR="4554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Parallel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47" marR="45547" marT="0" marB="0" anchor="ctr"/>
                </a:tc>
                <a:extLst>
                  <a:ext uri="{0D108BD9-81ED-4DB2-BD59-A6C34878D82A}">
                    <a16:rowId xmlns:a16="http://schemas.microsoft.com/office/drawing/2014/main" val="3508666754"/>
                  </a:ext>
                </a:extLst>
              </a:tr>
              <a:tr h="844910">
                <a:tc>
                  <a:txBody>
                    <a:bodyPr/>
                    <a:lstStyle/>
                    <a:p>
                      <a:endParaRPr lang="en-CA" sz="2400" dirty="0">
                        <a:effectLst/>
                      </a:endParaRPr>
                    </a:p>
                    <a:p>
                      <a:pPr algn="ctr"/>
                      <a:r>
                        <a:rPr lang="en-US" sz="2400" dirty="0">
                          <a:effectLst/>
                        </a:rPr>
                        <a:t>Definition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47" marR="4554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A circuit with ONE pathway for electrons to flow</a:t>
                      </a:r>
                      <a:endParaRPr lang="en-CA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47" marR="4554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 A circuit with MULTIPLE PATHWAYS for electrons to flow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47" marR="45547" marT="0" marB="0" anchor="ctr"/>
                </a:tc>
                <a:extLst>
                  <a:ext uri="{0D108BD9-81ED-4DB2-BD59-A6C34878D82A}">
                    <a16:rowId xmlns:a16="http://schemas.microsoft.com/office/drawing/2014/main" val="3484548765"/>
                  </a:ext>
                </a:extLst>
              </a:tr>
              <a:tr h="9857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 Voltage (volts)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47" marR="4554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↑ source = ↑ voltage </a:t>
                      </a:r>
                    </a:p>
                    <a:p>
                      <a:r>
                        <a:rPr lang="en-US" sz="2400" dirty="0">
                          <a:effectLst/>
                        </a:rPr>
                        <a:t>↑  loads = ↓ voltage</a:t>
                      </a:r>
                      <a:endParaRPr lang="en-CA" sz="2400" dirty="0">
                        <a:effectLst/>
                      </a:endParaRPr>
                    </a:p>
                  </a:txBody>
                  <a:tcPr marL="45547" marR="4554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 Stays the same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47" marR="45547" marT="0" marB="0" anchor="ctr"/>
                </a:tc>
                <a:extLst>
                  <a:ext uri="{0D108BD9-81ED-4DB2-BD59-A6C34878D82A}">
                    <a16:rowId xmlns:a16="http://schemas.microsoft.com/office/drawing/2014/main" val="193169795"/>
                  </a:ext>
                </a:extLst>
              </a:tr>
              <a:tr h="8449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 Current (amps)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47" marR="4554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Stays the same 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47" marR="4554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 Reduced at each junction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47" marR="45547" marT="0" marB="0" anchor="ctr"/>
                </a:tc>
                <a:extLst>
                  <a:ext uri="{0D108BD9-81ED-4DB2-BD59-A6C34878D82A}">
                    <a16:rowId xmlns:a16="http://schemas.microsoft.com/office/drawing/2014/main" val="2510835850"/>
                  </a:ext>
                </a:extLst>
              </a:tr>
              <a:tr h="7040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Memory Aid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47" marR="4554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r>
                        <a:rPr lang="en-US" sz="2400" dirty="0">
                          <a:effectLst/>
                        </a:rPr>
                        <a:t>SASS </a:t>
                      </a:r>
                    </a:p>
                    <a:p>
                      <a:r>
                        <a:rPr lang="en-US" sz="2400" dirty="0">
                          <a:effectLst/>
                        </a:rPr>
                        <a:t>“Series Amps Stay the Same” </a:t>
                      </a:r>
                      <a:endParaRPr lang="en-CA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</a:endParaRPr>
                    </a:p>
                    <a:p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47" marR="4554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PVSS </a:t>
                      </a:r>
                    </a:p>
                    <a:p>
                      <a:r>
                        <a:rPr lang="en-US" sz="2400" dirty="0">
                          <a:effectLst/>
                        </a:rPr>
                        <a:t>“Parallel Voltage Stays the Same”</a:t>
                      </a:r>
                    </a:p>
                    <a:p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47" marR="45547" marT="0" marB="0" anchor="ctr"/>
                </a:tc>
                <a:extLst>
                  <a:ext uri="{0D108BD9-81ED-4DB2-BD59-A6C34878D82A}">
                    <a16:rowId xmlns:a16="http://schemas.microsoft.com/office/drawing/2014/main" val="2026195437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79CE2CD8-39DA-5B4D-BC5E-6A1B4A539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088" y="2244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1E32D2-0F4D-1640-8228-B4880796701C}"/>
              </a:ext>
            </a:extLst>
          </p:cNvPr>
          <p:cNvSpPr/>
          <p:nvPr/>
        </p:nvSpPr>
        <p:spPr>
          <a:xfrm>
            <a:off x="5990897" y="2501462"/>
            <a:ext cx="2816772" cy="927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AD60E-D500-C043-B548-BC9AE2E668CE}"/>
              </a:ext>
            </a:extLst>
          </p:cNvPr>
          <p:cNvSpPr/>
          <p:nvPr/>
        </p:nvSpPr>
        <p:spPr>
          <a:xfrm>
            <a:off x="8877692" y="2501462"/>
            <a:ext cx="2816772" cy="927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BC70D6-0261-8E47-AB47-74304F803E64}"/>
              </a:ext>
            </a:extLst>
          </p:cNvPr>
          <p:cNvSpPr/>
          <p:nvPr/>
        </p:nvSpPr>
        <p:spPr>
          <a:xfrm>
            <a:off x="5990897" y="3587018"/>
            <a:ext cx="2816772" cy="927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EAD6CE-A352-A74F-AC54-A1A25E57E03B}"/>
              </a:ext>
            </a:extLst>
          </p:cNvPr>
          <p:cNvSpPr/>
          <p:nvPr/>
        </p:nvSpPr>
        <p:spPr>
          <a:xfrm>
            <a:off x="8877692" y="3587018"/>
            <a:ext cx="2816772" cy="927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E935F-6AB6-384F-9960-E2D33E18391A}"/>
              </a:ext>
            </a:extLst>
          </p:cNvPr>
          <p:cNvSpPr/>
          <p:nvPr/>
        </p:nvSpPr>
        <p:spPr>
          <a:xfrm>
            <a:off x="6004889" y="4672573"/>
            <a:ext cx="2816772" cy="133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2D6A97-3C39-0149-800E-F944D766A29C}"/>
              </a:ext>
            </a:extLst>
          </p:cNvPr>
          <p:cNvSpPr/>
          <p:nvPr/>
        </p:nvSpPr>
        <p:spPr>
          <a:xfrm>
            <a:off x="8884688" y="4672572"/>
            <a:ext cx="2816772" cy="133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8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Note…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Voltmeters are always connected in parallel with respect to the object that it is measuring</a:t>
            </a:r>
          </a:p>
          <a:p>
            <a:r>
              <a:rPr lang="en-CA" sz="3200" dirty="0"/>
              <a:t>Ammeters are always connected in series to the circuit</a:t>
            </a:r>
          </a:p>
        </p:txBody>
      </p:sp>
    </p:spTree>
    <p:extLst>
      <p:ext uri="{BB962C8B-B14F-4D97-AF65-F5344CB8AC3E}">
        <p14:creationId xmlns:p14="http://schemas.microsoft.com/office/powerpoint/2010/main" val="344151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1809B-B629-1B47-AA6A-787841B5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 now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77511-826C-3444-86B5-4E4EB2194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Drawing Circuit Diagrams for Series and Parallel Circuits Worksheet </a:t>
            </a:r>
          </a:p>
        </p:txBody>
      </p:sp>
    </p:spTree>
    <p:extLst>
      <p:ext uri="{BB962C8B-B14F-4D97-AF65-F5344CB8AC3E}">
        <p14:creationId xmlns:p14="http://schemas.microsoft.com/office/powerpoint/2010/main" val="522168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5CE2-94C6-9545-BF50-8EE99F1A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 following generate the most electrical energy?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E3002-7A52-5141-8706-ABB4352D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Coal </a:t>
            </a:r>
          </a:p>
          <a:p>
            <a:r>
              <a:rPr lang="en-US" dirty="0"/>
              <a:t>2. Nuclear </a:t>
            </a:r>
          </a:p>
          <a:p>
            <a:r>
              <a:rPr lang="en-US" dirty="0"/>
              <a:t>3. Windmills</a:t>
            </a:r>
          </a:p>
          <a:p>
            <a:r>
              <a:rPr lang="en-US" dirty="0"/>
              <a:t>4. Water turbines </a:t>
            </a:r>
          </a:p>
        </p:txBody>
      </p:sp>
    </p:spTree>
    <p:extLst>
      <p:ext uri="{BB962C8B-B14F-4D97-AF65-F5344CB8AC3E}">
        <p14:creationId xmlns:p14="http://schemas.microsoft.com/office/powerpoint/2010/main" val="388383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5CE2-94C6-9545-BF50-8EE99F1A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of the following generate the most electrical energy?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E3002-7A52-5141-8706-ABB4352D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1. Coal </a:t>
            </a:r>
          </a:p>
          <a:p>
            <a:r>
              <a:rPr lang="en-US" u="sng" dirty="0"/>
              <a:t>2. Nuclear </a:t>
            </a:r>
          </a:p>
          <a:p>
            <a:r>
              <a:rPr lang="en-US" u="sng" dirty="0"/>
              <a:t>3. Windmills</a:t>
            </a:r>
          </a:p>
          <a:p>
            <a:r>
              <a:rPr lang="en-US" u="sng" dirty="0"/>
              <a:t>4. Gas</a:t>
            </a:r>
          </a:p>
          <a:p>
            <a:endParaRPr lang="en-US" u="sng" dirty="0"/>
          </a:p>
          <a:p>
            <a:r>
              <a:rPr lang="en-US" dirty="0"/>
              <a:t>Because they all spin turbines!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411419-92E3-614E-996A-57AEF494E0BD}"/>
              </a:ext>
            </a:extLst>
          </p:cNvPr>
          <p:cNvSpPr/>
          <p:nvPr/>
        </p:nvSpPr>
        <p:spPr>
          <a:xfrm>
            <a:off x="6094411" y="4890254"/>
            <a:ext cx="4810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2"/>
              </a:rPr>
              <a:t>https://www.youtube.com/watch?v=PMRiKmgxrh0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C0AD7-3EC3-9246-B155-B2ACD2D3E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611" y="175260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4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22F9-54E1-0C4B-ACC7-B8962620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1A436-2B03-6D41-874C-058FCBCC3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3961020" cy="3541714"/>
          </a:xfrm>
        </p:spPr>
        <p:txBody>
          <a:bodyPr/>
          <a:lstStyle/>
          <a:p>
            <a:r>
              <a:rPr lang="en-US" dirty="0"/>
              <a:t>There are many different ways in which components in a circuit can be connected together. The two main types of circuits we can build are a </a:t>
            </a:r>
            <a:r>
              <a:rPr lang="en-US" u="sng" dirty="0"/>
              <a:t>series</a:t>
            </a:r>
            <a:r>
              <a:rPr lang="en-US" dirty="0"/>
              <a:t> and a </a:t>
            </a:r>
            <a:r>
              <a:rPr lang="en-US" u="sng" dirty="0"/>
              <a:t>parallel</a:t>
            </a:r>
            <a:r>
              <a:rPr lang="en-US" dirty="0"/>
              <a:t> circuit. </a:t>
            </a:r>
            <a:endParaRPr lang="en-C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F1B402-7D75-C444-8E1E-005E3591B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419" y="1245125"/>
            <a:ext cx="4367749" cy="436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6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89C83-DF2D-EE4B-9829-73019F83D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9BDFC-5B8E-464B-A59E-7E3691ED2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series circuit is a circuit that allows the current to flow on only </a:t>
            </a:r>
            <a:r>
              <a:rPr lang="en-US" u="sng" dirty="0"/>
              <a:t>one</a:t>
            </a:r>
            <a:r>
              <a:rPr lang="en-US" dirty="0"/>
              <a:t> </a:t>
            </a:r>
            <a:r>
              <a:rPr lang="en-US" u="sng" dirty="0"/>
              <a:t>pathway</a:t>
            </a:r>
            <a:r>
              <a:rPr lang="en-US" dirty="0"/>
              <a:t>. </a:t>
            </a:r>
            <a:endParaRPr lang="en-CA" dirty="0"/>
          </a:p>
          <a:p>
            <a:pPr lvl="0"/>
            <a:r>
              <a:rPr lang="en-US" dirty="0"/>
              <a:t>As there is only one path that current can flow, the </a:t>
            </a:r>
            <a:r>
              <a:rPr lang="en-US" u="sng" dirty="0"/>
              <a:t>current</a:t>
            </a:r>
            <a:r>
              <a:rPr lang="en-US" dirty="0"/>
              <a:t> remains the </a:t>
            </a:r>
            <a:r>
              <a:rPr lang="en-US" u="sng" dirty="0"/>
              <a:t>same</a:t>
            </a:r>
            <a:r>
              <a:rPr lang="en-US" dirty="0"/>
              <a:t> no matter where you measure on the circuit. </a:t>
            </a:r>
            <a:endParaRPr lang="en-C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26B9B-08B2-432C-BBF3-FD71AFB344E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49" y="4117369"/>
            <a:ext cx="3635082" cy="1826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CA4DD0-9E66-4E3B-BDD5-DEC55148C28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0"/>
          <a:stretch/>
        </p:blipFill>
        <p:spPr bwMode="auto">
          <a:xfrm>
            <a:off x="7092999" y="3787457"/>
            <a:ext cx="3351652" cy="21561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624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2BD65-C460-A048-B278-E4B6E747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8BA74-7205-E348-98AD-C0116CD50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voltage provided by the battery is </a:t>
            </a:r>
            <a:r>
              <a:rPr lang="en-US" u="sng" dirty="0"/>
              <a:t>shared</a:t>
            </a:r>
            <a:r>
              <a:rPr lang="en-US" dirty="0"/>
              <a:t> between all of the loads that are connected in the circuit. This will result in </a:t>
            </a:r>
            <a:r>
              <a:rPr lang="en-US" u="sng" dirty="0"/>
              <a:t>less</a:t>
            </a:r>
            <a:r>
              <a:rPr lang="en-US" dirty="0"/>
              <a:t> voltage going across each of the individual loads. </a:t>
            </a:r>
            <a:endParaRPr lang="en-CA" dirty="0"/>
          </a:p>
          <a:p>
            <a:pPr lvl="1"/>
            <a:r>
              <a:rPr lang="en-US" dirty="0"/>
              <a:t>Example: Adding more lights into the circuit will result in </a:t>
            </a:r>
            <a:r>
              <a:rPr lang="en-US" u="sng" dirty="0"/>
              <a:t>less brightness </a:t>
            </a:r>
            <a:r>
              <a:rPr lang="en-US" dirty="0"/>
              <a:t>across each of the bulbs because there is less voltage provided for each light. </a:t>
            </a:r>
            <a:endParaRPr lang="en-CA" dirty="0"/>
          </a:p>
          <a:p>
            <a:pPr lvl="0"/>
            <a:r>
              <a:rPr lang="en-US" dirty="0"/>
              <a:t>If one part of the circuit is broken or incomplete, this will result in the </a:t>
            </a:r>
            <a:r>
              <a:rPr lang="en-US" u="sng" dirty="0"/>
              <a:t>entire</a:t>
            </a:r>
            <a:r>
              <a:rPr lang="en-US" dirty="0"/>
              <a:t> circuit </a:t>
            </a:r>
            <a:r>
              <a:rPr lang="en-US" u="sng" dirty="0"/>
              <a:t>not working.  </a:t>
            </a:r>
            <a:endParaRPr lang="en-CA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3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0970-F066-FE4D-ACB2-620817BA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circuit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7716C-7F9B-2540-9F47-36BD7B8B2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parallel circuit is a circuit that contains </a:t>
            </a:r>
            <a:r>
              <a:rPr lang="en-US" u="sng" dirty="0"/>
              <a:t>multiple</a:t>
            </a:r>
            <a:r>
              <a:rPr lang="en-US" dirty="0"/>
              <a:t> </a:t>
            </a:r>
            <a:r>
              <a:rPr lang="en-US" u="sng" dirty="0"/>
              <a:t>pathways</a:t>
            </a:r>
            <a:r>
              <a:rPr lang="en-US" dirty="0"/>
              <a:t> for the current to flow. </a:t>
            </a:r>
            <a:endParaRPr lang="en-CA" dirty="0"/>
          </a:p>
          <a:p>
            <a:pPr lvl="0"/>
            <a:r>
              <a:rPr lang="en-US" dirty="0"/>
              <a:t>The </a:t>
            </a:r>
            <a:r>
              <a:rPr lang="en-US" u="sng" dirty="0"/>
              <a:t>current splits </a:t>
            </a:r>
            <a:r>
              <a:rPr lang="en-US" dirty="0"/>
              <a:t>into many parts which means that the current is </a:t>
            </a:r>
            <a:r>
              <a:rPr lang="en-US" u="sng" dirty="0"/>
              <a:t>reduced</a:t>
            </a:r>
            <a:r>
              <a:rPr lang="en-US" dirty="0"/>
              <a:t> in each of the paths. </a:t>
            </a:r>
            <a:endParaRPr lang="en-CA" dirty="0"/>
          </a:p>
          <a:p>
            <a:r>
              <a:rPr lang="en-US" dirty="0"/>
              <a:t>The  total amount of current leaving and entering the battery will remain the </a:t>
            </a:r>
            <a:r>
              <a:rPr lang="en-US" u="sng" dirty="0"/>
              <a:t>same</a:t>
            </a:r>
            <a:r>
              <a:rPr lang="en-US" dirty="0"/>
              <a:t>. </a:t>
            </a:r>
            <a:endParaRPr lang="en-CA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CA4DD0-9E66-4E3B-BDD5-DEC55148C28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8" r="56"/>
          <a:stretch/>
        </p:blipFill>
        <p:spPr bwMode="auto">
          <a:xfrm>
            <a:off x="6937766" y="4965701"/>
            <a:ext cx="2208530" cy="165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009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60518-D430-D343-BA2D-297F278C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67701-F61B-6347-8C32-C624D95C4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voltage provided by the battery is </a:t>
            </a:r>
            <a:r>
              <a:rPr lang="en-US" u="sng" dirty="0"/>
              <a:t>not shared </a:t>
            </a:r>
            <a:r>
              <a:rPr lang="en-US" dirty="0"/>
              <a:t>across all of the loads. This will mean, the amount of voltage going across each load will be the </a:t>
            </a:r>
            <a:r>
              <a:rPr lang="en-US" u="sng" dirty="0"/>
              <a:t>same</a:t>
            </a:r>
            <a:r>
              <a:rPr lang="en-US" dirty="0"/>
              <a:t>. </a:t>
            </a:r>
            <a:endParaRPr lang="en-CA" dirty="0"/>
          </a:p>
          <a:p>
            <a:pPr lvl="1"/>
            <a:r>
              <a:rPr lang="en-US" dirty="0"/>
              <a:t>Example: adding more lights into the circuit in parallel will not change the </a:t>
            </a:r>
            <a:r>
              <a:rPr lang="en-US" u="sng" dirty="0"/>
              <a:t>brightness</a:t>
            </a:r>
            <a:r>
              <a:rPr lang="en-US" dirty="0"/>
              <a:t> of the bulbs because the amount of voltage does not change</a:t>
            </a:r>
          </a:p>
          <a:p>
            <a:r>
              <a:rPr lang="en-US" dirty="0"/>
              <a:t>If one part of the circuit is broken or incomplete, the circuit can still </a:t>
            </a:r>
            <a:r>
              <a:rPr lang="en-US" u="sng" dirty="0"/>
              <a:t>continue</a:t>
            </a:r>
            <a:r>
              <a:rPr lang="en-US" dirty="0"/>
              <a:t> </a:t>
            </a:r>
            <a:r>
              <a:rPr lang="en-US" u="sng" dirty="0"/>
              <a:t>to</a:t>
            </a:r>
            <a:r>
              <a:rPr lang="en-US" dirty="0"/>
              <a:t> </a:t>
            </a:r>
            <a:r>
              <a:rPr lang="en-US" u="sng" dirty="0"/>
              <a:t>work</a:t>
            </a:r>
            <a:r>
              <a:rPr lang="en-US" dirty="0"/>
              <a:t> as there will be other closed pathways for the current to travel. </a:t>
            </a:r>
          </a:p>
          <a:p>
            <a:pPr lvl="1"/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540A9-DE8A-E44A-8DDA-19A4C791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051F-DF27-6F4B-BD8A-CCCD4AE74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3641603" cy="3541714"/>
          </a:xfrm>
        </p:spPr>
        <p:txBody>
          <a:bodyPr/>
          <a:lstStyle/>
          <a:p>
            <a:r>
              <a:rPr lang="en-US" dirty="0"/>
              <a:t>Parallel loads can be commonly found in homes and buildings as </a:t>
            </a:r>
            <a:r>
              <a:rPr lang="en-US" u="sng" dirty="0"/>
              <a:t>individual</a:t>
            </a:r>
            <a:r>
              <a:rPr lang="en-US" dirty="0"/>
              <a:t> </a:t>
            </a:r>
            <a:r>
              <a:rPr lang="en-US" u="sng" dirty="0"/>
              <a:t>switches</a:t>
            </a:r>
            <a:r>
              <a:rPr lang="en-US" dirty="0"/>
              <a:t> can be added to each load in order to control what load is on and/or off</a:t>
            </a:r>
            <a:r>
              <a:rPr lang="en-CA" dirty="0"/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825303-E8EC-4374-BEDB-994D33BF330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6264"/>
            <a:ext cx="3552092" cy="34007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D2147E90-4FE2-2E40-A773-EC9B63F5E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1966" y="4221163"/>
            <a:ext cx="2799226" cy="1455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above figure:</a:t>
            </a:r>
            <a:endParaRPr lang="en-CA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battery and switch are connected in series</a:t>
            </a:r>
            <a:endParaRPr lang="en-CA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light bulbs (loads) are connected in parallel</a:t>
            </a:r>
            <a:endParaRPr lang="en-CA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19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55</TotalTime>
  <Words>551</Words>
  <Application>Microsoft Macintosh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Tw Cen MT</vt:lpstr>
      <vt:lpstr>Circuit</vt:lpstr>
      <vt:lpstr>Physics V</vt:lpstr>
      <vt:lpstr>Which of the following generate the most electrical energy? </vt:lpstr>
      <vt:lpstr>Which of the following generate the most electrical energy? </vt:lpstr>
      <vt:lpstr>Circuits</vt:lpstr>
      <vt:lpstr>Series circuits</vt:lpstr>
      <vt:lpstr>Series circuits</vt:lpstr>
      <vt:lpstr>Parallel circuit</vt:lpstr>
      <vt:lpstr>Parallel circuits</vt:lpstr>
      <vt:lpstr>Parallel circuits</vt:lpstr>
      <vt:lpstr>In Summary... </vt:lpstr>
      <vt:lpstr>Note…</vt:lpstr>
      <vt:lpstr>To do now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V</dc:title>
  <dc:creator>Christine Wang</dc:creator>
  <cp:lastModifiedBy>Microsoft Office User</cp:lastModifiedBy>
  <cp:revision>17</cp:revision>
  <dcterms:created xsi:type="dcterms:W3CDTF">2020-10-08T18:50:02Z</dcterms:created>
  <dcterms:modified xsi:type="dcterms:W3CDTF">2021-11-24T17:22:37Z</dcterms:modified>
</cp:coreProperties>
</file>