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8" r:id="rId3"/>
    <p:sldId id="256" r:id="rId4"/>
    <p:sldId id="257" r:id="rId5"/>
    <p:sldId id="258" r:id="rId6"/>
    <p:sldId id="259" r:id="rId7"/>
    <p:sldId id="279" r:id="rId8"/>
    <p:sldId id="260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0" r:id="rId18"/>
    <p:sldId id="268" r:id="rId19"/>
    <p:sldId id="269" r:id="rId20"/>
    <p:sldId id="270" r:id="rId21"/>
    <p:sldId id="271" r:id="rId22"/>
    <p:sldId id="272" r:id="rId23"/>
    <p:sldId id="273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3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dBJ1LkvdQQ" TargetMode="Externa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3F5C-64FF-0F4A-A3D4-732D811C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been both the best and the worst energy source so far?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D326E-561E-F346-9EBF-8D4FDC25C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Nuclear</a:t>
            </a:r>
          </a:p>
          <a:p>
            <a:r>
              <a:rPr lang="en-US" dirty="0"/>
              <a:t>2. Solar</a:t>
            </a:r>
          </a:p>
          <a:p>
            <a:r>
              <a:rPr lang="en-US" dirty="0"/>
              <a:t>3. Coal </a:t>
            </a:r>
          </a:p>
          <a:p>
            <a:r>
              <a:rPr lang="en-US" dirty="0"/>
              <a:t>4. Hydro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3E675-5EF7-8140-B3A5-55B5191B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558" y="2249487"/>
            <a:ext cx="3241032" cy="1969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5AD17-B1C4-8B45-89DB-E019D82D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50" y="1900332"/>
            <a:ext cx="38100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44A5F0-05A0-D24B-9992-0E4EBB722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50" y="4324291"/>
            <a:ext cx="32258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4E6D6-1129-F947-A47D-894EC303F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499" y="4419937"/>
            <a:ext cx="3492502" cy="23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5378"/>
            <a:ext cx="9905999" cy="1518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you used a 1.8 kW dishwasher for 2.0 hours, how many kilowatt-hours of electrical energy would you have used? </a:t>
            </a:r>
            <a:endParaRPr lang="en-C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01124" y="3327461"/>
                <a:ext cx="40331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𝑘𝑖𝑙𝑜𝑤𝑎𝑡𝑡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124" y="3327461"/>
                <a:ext cx="4033155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17895" y="3976453"/>
                <a:ext cx="41996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=1.8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𝑘𝑊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×2.0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95" y="3976453"/>
                <a:ext cx="4199611" cy="461665"/>
              </a:xfrm>
              <a:prstGeom prst="rect">
                <a:avLst/>
              </a:prstGeom>
              <a:blipFill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34668" y="4696333"/>
                <a:ext cx="41996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CA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=3.6 </m:t>
                      </m:r>
                      <m:r>
                        <a:rPr lang="en-CA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𝑘𝑊h</m:t>
                      </m:r>
                    </m:oMath>
                  </m:oMathPara>
                </a14:m>
                <a:endParaRPr lang="en-CA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668" y="4696333"/>
                <a:ext cx="4199611" cy="646331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3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18981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a 1600 W vacuum has been turned on for 30 minutes, how many kilowatt-hours of electrical energy would have been used? 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2360" y="3514788"/>
                <a:ext cx="4205895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1600 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𝑘𝑊</m:t>
                          </m:r>
                        </m:num>
                        <m:den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=1.6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60" y="3514788"/>
                <a:ext cx="4205895" cy="793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84185" y="3911563"/>
                <a:ext cx="41996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=1.6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𝑘𝑊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×0.5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85" y="3911563"/>
                <a:ext cx="4199611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8023" y="4550624"/>
                <a:ext cx="40957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CA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=0.8 </m:t>
                      </m:r>
                      <m:r>
                        <a:rPr lang="en-CA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𝑘𝑊h</m:t>
                      </m:r>
                    </m:oMath>
                  </m:oMathPara>
                </a14:m>
                <a:endParaRPr lang="en-CA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023" y="4550624"/>
                <a:ext cx="4095773" cy="646331"/>
              </a:xfrm>
              <a:prstGeom prst="rect">
                <a:avLst/>
              </a:prstGeom>
              <a:blipFill>
                <a:blip r:embed="rId4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67412" y="3246743"/>
                <a:ext cx="40331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𝑘𝑖𝑙𝑜𝑤𝑎𝑡𝑡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412" y="3246743"/>
                <a:ext cx="4033155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6845" y="4439472"/>
                <a:ext cx="5446940" cy="793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  <m:r>
                        <a:rPr lang="en-CA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h𝑜𝑢𝑟</m:t>
                          </m:r>
                        </m:num>
                        <m:den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60 </m:t>
                          </m:r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𝑚𝑖𝑛𝑢𝑡𝑒𝑠</m:t>
                          </m:r>
                        </m:den>
                      </m:f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5" y="4439472"/>
                <a:ext cx="5446940" cy="793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Smart 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7716261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our homes and in buildings, we are able to measure the amount of electrical energy used by using a </a:t>
            </a:r>
            <a:r>
              <a:rPr lang="en-US" sz="2800" u="sng" dirty="0"/>
              <a:t>smart meter</a:t>
            </a:r>
            <a:r>
              <a:rPr lang="en-US" sz="2800" dirty="0"/>
              <a:t>. A smart meter is able to measure how energy use changes in a building over the course of a day.</a:t>
            </a:r>
            <a:endParaRPr lang="en-CA" sz="28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472F1-4024-44F9-B853-01C45ACDD3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21" y="1595609"/>
            <a:ext cx="2265998" cy="371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49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163897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Many appliances that we buy are able to tell us how much energy it uses through two labels:</a:t>
            </a:r>
            <a:endParaRPr lang="en-CA" sz="3200" dirty="0"/>
          </a:p>
          <a:p>
            <a:pPr lvl="0"/>
            <a:r>
              <a:rPr lang="en-US" sz="3200" u="sng" dirty="0" err="1"/>
              <a:t>EnerGuide</a:t>
            </a:r>
            <a:r>
              <a:rPr lang="en-US" sz="3200" dirty="0"/>
              <a:t> labels</a:t>
            </a:r>
            <a:endParaRPr lang="en-CA" sz="3200" dirty="0"/>
          </a:p>
          <a:p>
            <a:pPr lvl="0"/>
            <a:r>
              <a:rPr lang="en-US" sz="3200" u="sng" dirty="0"/>
              <a:t>ENERGY STAR </a:t>
            </a:r>
            <a:r>
              <a:rPr lang="en-US" sz="3200" dirty="0"/>
              <a:t>® label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07912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Energuide</a:t>
            </a:r>
            <a:r>
              <a:rPr lang="en-CA" dirty="0"/>
              <a:t>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7741"/>
            <a:ext cx="7513061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This is a label that gives details about the </a:t>
            </a:r>
            <a:r>
              <a:rPr lang="en-US" sz="2600" u="sng" dirty="0"/>
              <a:t>amount</a:t>
            </a:r>
            <a:r>
              <a:rPr lang="en-US" sz="2600" dirty="0"/>
              <a:t> of </a:t>
            </a:r>
            <a:r>
              <a:rPr lang="en-US" sz="2600" u="sng" dirty="0"/>
              <a:t>energy</a:t>
            </a:r>
            <a:r>
              <a:rPr lang="en-US" sz="2600" dirty="0"/>
              <a:t> that an appliance uses during </a:t>
            </a:r>
            <a:r>
              <a:rPr lang="en-US" sz="2600" u="sng" dirty="0"/>
              <a:t>one year </a:t>
            </a:r>
            <a:r>
              <a:rPr lang="en-US" sz="2600" dirty="0"/>
              <a:t>of normal use</a:t>
            </a:r>
            <a:endParaRPr lang="en-CA" sz="2600" dirty="0"/>
          </a:p>
          <a:p>
            <a:pPr lvl="0"/>
            <a:r>
              <a:rPr lang="en-US" sz="2600" dirty="0"/>
              <a:t>Large number: Shows how much energy is used in one year of normal use</a:t>
            </a:r>
            <a:endParaRPr lang="en-CA" sz="2600" dirty="0"/>
          </a:p>
          <a:p>
            <a:pPr lvl="0"/>
            <a:r>
              <a:rPr lang="en-US" sz="2600" dirty="0"/>
              <a:t>Shaded bar: Shows how the appliance compares with similar ones on the market</a:t>
            </a:r>
            <a:endParaRPr lang="en-CA" sz="2600" dirty="0"/>
          </a:p>
          <a:p>
            <a:pPr lvl="0"/>
            <a:r>
              <a:rPr lang="en-US" sz="2600" dirty="0"/>
              <a:t>Numbers on the shaded bar: Gives a range of efficiency for yearly energy use</a:t>
            </a:r>
            <a:endParaRPr lang="en-CA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50CE0-6A13-4BF5-B10D-5228F4E00A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89" y="2097088"/>
            <a:ext cx="3180974" cy="3427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6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Energy Star ®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018" y="2249487"/>
            <a:ext cx="6318393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This is a label that is located on appliances. It tells us if a product is an </a:t>
            </a:r>
            <a:r>
              <a:rPr lang="en-US" sz="2800" u="sng" dirty="0"/>
              <a:t>energy efficient </a:t>
            </a:r>
            <a:r>
              <a:rPr lang="en-US" sz="2800" dirty="0"/>
              <a:t>appliance. Appliances with this label use </a:t>
            </a:r>
            <a:r>
              <a:rPr lang="en-US" sz="2800" u="sng" dirty="0"/>
              <a:t>10-50%</a:t>
            </a:r>
            <a:r>
              <a:rPr lang="en-US" sz="2800" dirty="0"/>
              <a:t> </a:t>
            </a:r>
            <a:r>
              <a:rPr lang="en-US" sz="2800" u="sng" dirty="0"/>
              <a:t>less</a:t>
            </a:r>
            <a:r>
              <a:rPr lang="en-US" sz="2800" dirty="0"/>
              <a:t> energy compared with a standard product in the same category. 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955DE-D112-4788-BAF4-AD40541A6B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53" y="2249487"/>
            <a:ext cx="3125355" cy="2890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5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CA" dirty="0"/>
              <a:t>Phantom 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1" y="1063915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In our homes, we may have appliances that continue to use energy even if it is not on. This is called a </a:t>
            </a:r>
            <a:r>
              <a:rPr lang="en-US" sz="2700" u="sng" dirty="0"/>
              <a:t>phantom load</a:t>
            </a:r>
            <a:r>
              <a:rPr lang="en-US" sz="2700" dirty="0"/>
              <a:t>. </a:t>
            </a:r>
            <a:endParaRPr lang="en-CA" sz="2700" dirty="0"/>
          </a:p>
          <a:p>
            <a:pPr lvl="0"/>
            <a:r>
              <a:rPr lang="en-US" sz="2700" dirty="0"/>
              <a:t>A phantom load occurs when </a:t>
            </a:r>
            <a:r>
              <a:rPr lang="en-US" sz="2700" u="sng" dirty="0"/>
              <a:t>electrical</a:t>
            </a:r>
            <a:r>
              <a:rPr lang="en-US" sz="2700" dirty="0"/>
              <a:t> energy is being </a:t>
            </a:r>
            <a:r>
              <a:rPr lang="en-US" sz="2700" u="sng" dirty="0"/>
              <a:t>used</a:t>
            </a:r>
            <a:r>
              <a:rPr lang="en-US" sz="2700" dirty="0"/>
              <a:t> on a device when it is turned </a:t>
            </a:r>
            <a:r>
              <a:rPr lang="en-US" sz="2700" u="sng" dirty="0"/>
              <a:t>off</a:t>
            </a:r>
            <a:endParaRPr lang="en-CA" sz="2700" u="sng" dirty="0"/>
          </a:p>
          <a:p>
            <a:pPr lvl="0"/>
            <a:r>
              <a:rPr lang="en-US" sz="2700" dirty="0"/>
              <a:t>Appliances in stand-by mode (TVs, computers) are actually “on” and have phantom loads</a:t>
            </a:r>
            <a:endParaRPr lang="en-CA" sz="2700" dirty="0"/>
          </a:p>
          <a:p>
            <a:pPr lvl="0"/>
            <a:r>
              <a:rPr lang="en-US" sz="2700" dirty="0"/>
              <a:t>Phantom loads account for about 900 kWh of energy use each year in the average home.</a:t>
            </a:r>
          </a:p>
          <a:p>
            <a:pPr marL="0" indent="0">
              <a:buNone/>
            </a:pPr>
            <a:r>
              <a:rPr lang="en-US" sz="2700" dirty="0"/>
              <a:t>In order to save energy, unplug your devices when not in use!</a:t>
            </a:r>
            <a:endParaRPr lang="en-CA" sz="2700" dirty="0"/>
          </a:p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069E2-FC01-475A-9BCE-8251050E17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0" y="133350"/>
            <a:ext cx="2266950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53B4-5B0F-4C45-9224-BA036FA9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BD818-4A40-F74F-9BF2-36A2B7C5A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475078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1. If a 2000 W dishwasher has been turned on for 45 minutes, how many kilowatt-hours of electrical energy would have been used?</a:t>
            </a:r>
            <a:endParaRPr lang="en-CA" dirty="0"/>
          </a:p>
          <a:p>
            <a:pPr marL="0" lvl="0" indent="0">
              <a:buNone/>
            </a:pPr>
            <a:r>
              <a:rPr lang="en-CA" dirty="0">
                <a:solidFill>
                  <a:schemeClr val="accent4">
                    <a:lumMod val="50000"/>
                  </a:schemeClr>
                </a:solidFill>
              </a:rPr>
              <a:t>Power = kilowatt x hours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accent4">
                    <a:lumMod val="50000"/>
                  </a:schemeClr>
                </a:solidFill>
              </a:rPr>
              <a:t>Power = 2 kW x 0.75 hours = 1.5 kWh</a:t>
            </a:r>
          </a:p>
          <a:p>
            <a:pPr marL="0" lvl="0" indent="0">
              <a:buNone/>
            </a:pPr>
            <a:r>
              <a:rPr lang="en-CA" dirty="0"/>
              <a:t>2. </a:t>
            </a:r>
            <a:r>
              <a:rPr lang="en-US" dirty="0"/>
              <a:t>Explain how electrical energy can be used by an electric toothbrush that is plugged in but is not running</a:t>
            </a:r>
          </a:p>
          <a:p>
            <a:pPr marL="0" lvl="0" indent="0">
              <a:buNone/>
            </a:pPr>
            <a:r>
              <a:rPr lang="en-US" dirty="0"/>
              <a:t>The toothbrush is still drawing electrical energy out of the outlet that it’s plugged into even if it’s not turned on. This is called a </a:t>
            </a:r>
            <a:r>
              <a:rPr lang="en-US" b="1" u="sng" dirty="0"/>
              <a:t>phantom load</a:t>
            </a:r>
            <a:endParaRPr lang="en-CA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Generating Electrical Energy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4614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In order to generate electrical energy, most stations will use a </a:t>
            </a:r>
            <a:r>
              <a:rPr lang="en-US" sz="2800" u="sng" dirty="0"/>
              <a:t>generator system</a:t>
            </a:r>
            <a:r>
              <a:rPr lang="en-US" sz="2800" dirty="0"/>
              <a:t>. A generator system is composed of three main parts:</a:t>
            </a:r>
            <a:endParaRPr lang="en-CA" sz="2800" dirty="0"/>
          </a:p>
          <a:p>
            <a:pPr lvl="0"/>
            <a:r>
              <a:rPr lang="en-US" sz="2800" u="sng" dirty="0"/>
              <a:t>Turbine</a:t>
            </a:r>
            <a:r>
              <a:rPr lang="en-US" sz="2800" dirty="0"/>
              <a:t>: steam, water, or wind will cause the turbine to spin</a:t>
            </a:r>
            <a:endParaRPr lang="en-CA" sz="2800" dirty="0"/>
          </a:p>
          <a:p>
            <a:pPr lvl="0"/>
            <a:r>
              <a:rPr lang="en-US" sz="2800" u="sng" dirty="0"/>
              <a:t>Shaft</a:t>
            </a:r>
            <a:r>
              <a:rPr lang="en-US" sz="2800" dirty="0"/>
              <a:t>: The shaft connects the turbine to the generator; if the turbine spins, the shaft spins </a:t>
            </a:r>
            <a:endParaRPr lang="en-CA" sz="2800" dirty="0"/>
          </a:p>
          <a:p>
            <a:pPr lvl="0"/>
            <a:r>
              <a:rPr lang="en-US" sz="2800" u="sng" dirty="0"/>
              <a:t>Generator</a:t>
            </a:r>
            <a:r>
              <a:rPr lang="en-US" sz="2800" dirty="0"/>
              <a:t>: Kinetic energy from the shaft is transformed into electrical energy in the generator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968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0744F-F0B0-452A-AF6A-2F1538D6788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1"/>
          <a:stretch/>
        </p:blipFill>
        <p:spPr bwMode="auto">
          <a:xfrm>
            <a:off x="1988501" y="954519"/>
            <a:ext cx="8457825" cy="4882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610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3F5C-64FF-0F4A-A3D4-732D811C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been both the best and the worst energy source so far?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D326E-561E-F346-9EBF-8D4FDC25C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Nuclear</a:t>
            </a:r>
          </a:p>
          <a:p>
            <a:r>
              <a:rPr lang="en-US" dirty="0"/>
              <a:t>2. Solar</a:t>
            </a:r>
          </a:p>
          <a:p>
            <a:r>
              <a:rPr lang="en-US" u="sng" dirty="0"/>
              <a:t>3. Coal </a:t>
            </a:r>
          </a:p>
          <a:p>
            <a:r>
              <a:rPr lang="en-US" dirty="0"/>
              <a:t>4. Hydro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3E675-5EF7-8140-B3A5-55B5191B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558" y="2249487"/>
            <a:ext cx="3241032" cy="1969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5AD17-B1C4-8B45-89DB-E019D82D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50" y="1900332"/>
            <a:ext cx="38100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44A5F0-05A0-D24B-9992-0E4EBB722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50" y="4324291"/>
            <a:ext cx="32258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4E6D6-1129-F947-A47D-894EC303F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499" y="4419937"/>
            <a:ext cx="3492502" cy="232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D691D5-2B6E-6347-8A5C-BF9A54A0F379}"/>
              </a:ext>
            </a:extLst>
          </p:cNvPr>
          <p:cNvSpPr/>
          <p:nvPr/>
        </p:nvSpPr>
        <p:spPr>
          <a:xfrm>
            <a:off x="1019649" y="5144870"/>
            <a:ext cx="2747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6"/>
              </a:rPr>
              <a:t>https://www.youtube.com/watch?v=edBJ1LkvdQQ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5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Generating Electrical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In BC, much of our energy is supplied through </a:t>
            </a:r>
            <a:r>
              <a:rPr lang="en-US" sz="2800" u="sng" dirty="0"/>
              <a:t>hydroelectric</a:t>
            </a:r>
            <a:r>
              <a:rPr lang="en-US" sz="2800" dirty="0"/>
              <a:t> energy. </a:t>
            </a:r>
            <a:endParaRPr lang="en-CA" sz="2800" dirty="0"/>
          </a:p>
          <a:p>
            <a:pPr lvl="0"/>
            <a:r>
              <a:rPr lang="en-US" sz="2800" u="sng" dirty="0"/>
              <a:t>Dam</a:t>
            </a:r>
            <a:r>
              <a:rPr lang="en-US" sz="2800" dirty="0"/>
              <a:t> station: will use the kinetic energy from the water as it flows downhill to turn a turbine in order to generate electrical energy 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7B021-9C2D-4B75-ABA3-DC94606FD1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1" y="4189355"/>
            <a:ext cx="7599218" cy="2008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3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Generating Electrical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In BC, much of our energy is supplied through hydroelectric energy. </a:t>
            </a:r>
            <a:endParaRPr lang="en-CA" sz="2800" dirty="0"/>
          </a:p>
          <a:p>
            <a:pPr lvl="0"/>
            <a:r>
              <a:rPr lang="en-US" sz="3200" u="sng" dirty="0"/>
              <a:t>Run-of-river</a:t>
            </a:r>
            <a:r>
              <a:rPr lang="en-US" sz="3200" dirty="0"/>
              <a:t> station: water flowing freely in a river turns a turbine </a:t>
            </a:r>
            <a:endParaRPr lang="en-C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7B021-9C2D-4B75-ABA3-DC94606FD1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1" y="4189355"/>
            <a:ext cx="7599218" cy="2008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ways of generating electrical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Autofit/>
          </a:bodyPr>
          <a:lstStyle/>
          <a:p>
            <a:pPr lvl="0"/>
            <a:r>
              <a:rPr lang="en-US" sz="2800" u="sng" dirty="0"/>
              <a:t>Wind</a:t>
            </a:r>
            <a:r>
              <a:rPr lang="en-US" sz="2800" dirty="0"/>
              <a:t> </a:t>
            </a:r>
            <a:r>
              <a:rPr lang="en-US" sz="2800" u="sng" dirty="0"/>
              <a:t>turbines</a:t>
            </a:r>
            <a:r>
              <a:rPr lang="en-US" sz="2800" dirty="0"/>
              <a:t>: kinetic energy of the wind is transformed into electrical energy as the wind moves the turbine of the generator system</a:t>
            </a:r>
            <a:endParaRPr lang="en-CA" sz="2800" dirty="0"/>
          </a:p>
          <a:p>
            <a:pPr lvl="0"/>
            <a:r>
              <a:rPr lang="en-US" sz="2800" u="sng" dirty="0"/>
              <a:t>Solar</a:t>
            </a:r>
            <a:r>
              <a:rPr lang="en-US" sz="2800" dirty="0"/>
              <a:t> </a:t>
            </a:r>
            <a:r>
              <a:rPr lang="en-US" sz="2800" u="sng" dirty="0"/>
              <a:t>panels</a:t>
            </a:r>
            <a:r>
              <a:rPr lang="en-US" sz="2800" dirty="0"/>
              <a:t>: Photovoltaic cells within the solar panel transform solar energy into electrical energy. The solar energy is absorbed by the electrons in the photovoltaic cells which allows them to flow. </a:t>
            </a:r>
            <a:endParaRPr lang="en-CA" sz="2800" dirty="0"/>
          </a:p>
          <a:p>
            <a:pPr lvl="0"/>
            <a:r>
              <a:rPr lang="en-US" sz="2800" u="sng" dirty="0"/>
              <a:t>Geothermal</a:t>
            </a:r>
            <a:r>
              <a:rPr lang="en-US" sz="2800" dirty="0"/>
              <a:t> </a:t>
            </a:r>
            <a:r>
              <a:rPr lang="en-US" sz="2800" u="sng" dirty="0"/>
              <a:t>sources</a:t>
            </a:r>
            <a:r>
              <a:rPr lang="en-US" sz="2800" dirty="0"/>
              <a:t>: Steam from the Earth’s crust can be used to turn turbines in the generator system. 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129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1FF29-1116-4A0B-B165-D4D2D45FB2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91" y="1867680"/>
            <a:ext cx="4034646" cy="34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70D38-A03E-4210-B071-47BA1AC2FF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75" y="129339"/>
            <a:ext cx="3160886" cy="314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83C789-4CDE-45FC-ADAC-F650269204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71" y="3412116"/>
            <a:ext cx="4622137" cy="32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607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https://www.youtube.com/watch?v=RnvCbquYeIM&amp;ab_channel=TED-Ed</a:t>
            </a:r>
          </a:p>
        </p:txBody>
      </p:sp>
    </p:spTree>
    <p:extLst>
      <p:ext uri="{BB962C8B-B14F-4D97-AF65-F5344CB8AC3E}">
        <p14:creationId xmlns:p14="http://schemas.microsoft.com/office/powerpoint/2010/main" val="323908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Physics V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Power</a:t>
            </a:r>
          </a:p>
          <a:p>
            <a:r>
              <a:rPr lang="en-CA" dirty="0"/>
              <a:t>Sustainability</a:t>
            </a:r>
          </a:p>
          <a:p>
            <a:r>
              <a:rPr lang="en-CA" dirty="0"/>
              <a:t>Generating Electrical Energy</a:t>
            </a:r>
          </a:p>
        </p:txBody>
      </p:sp>
    </p:spTree>
    <p:extLst>
      <p:ext uri="{BB962C8B-B14F-4D97-AF65-F5344CB8AC3E}">
        <p14:creationId xmlns:p14="http://schemas.microsoft.com/office/powerpoint/2010/main" val="127472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There are two main ways that we are able to measure electrical energy:</a:t>
            </a:r>
            <a:endParaRPr lang="en-CA" sz="3000" dirty="0"/>
          </a:p>
          <a:p>
            <a:pPr lvl="0"/>
            <a:r>
              <a:rPr lang="en-US" sz="3000" u="sng" dirty="0"/>
              <a:t>Watts</a:t>
            </a:r>
            <a:r>
              <a:rPr lang="en-US" sz="3000" dirty="0"/>
              <a:t> and </a:t>
            </a:r>
            <a:r>
              <a:rPr lang="en-US" sz="3000" u="sng" dirty="0"/>
              <a:t>Kilowatts</a:t>
            </a:r>
            <a:endParaRPr lang="en-CA" sz="3000" u="sng" dirty="0"/>
          </a:p>
          <a:p>
            <a:pPr lvl="0"/>
            <a:r>
              <a:rPr lang="en-US" sz="3000" u="sng" dirty="0"/>
              <a:t>Kilowatt-hours</a:t>
            </a:r>
            <a:endParaRPr lang="en-CA" sz="30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BAF5D-F64D-8941-BF77-2587DE03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3429000"/>
            <a:ext cx="60350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These two ways of measuring out electrical energy is related to the </a:t>
            </a:r>
            <a:r>
              <a:rPr lang="en-US" sz="3200" u="sng" dirty="0"/>
              <a:t>power</a:t>
            </a:r>
            <a:r>
              <a:rPr lang="en-US" sz="3200" dirty="0"/>
              <a:t> output by the load. </a:t>
            </a:r>
            <a:r>
              <a:rPr lang="en-US" sz="3200" u="sng" dirty="0"/>
              <a:t>Electrical power</a:t>
            </a:r>
            <a:r>
              <a:rPr lang="en-US" sz="3200" dirty="0"/>
              <a:t> is the </a:t>
            </a:r>
            <a:r>
              <a:rPr lang="en-US" sz="3200" u="sng" dirty="0"/>
              <a:t>rate</a:t>
            </a:r>
            <a:r>
              <a:rPr lang="en-US" sz="3200" dirty="0"/>
              <a:t> that </a:t>
            </a:r>
            <a:r>
              <a:rPr lang="en-US" sz="3200" u="sng" dirty="0"/>
              <a:t>electrical</a:t>
            </a:r>
            <a:r>
              <a:rPr lang="en-US" sz="3200" dirty="0"/>
              <a:t> </a:t>
            </a:r>
            <a:r>
              <a:rPr lang="en-US" sz="3200" u="sng" dirty="0"/>
              <a:t>energy</a:t>
            </a:r>
            <a:r>
              <a:rPr lang="en-US" sz="3200" dirty="0"/>
              <a:t> is used by a load. </a:t>
            </a:r>
            <a:endParaRPr lang="en-CA" sz="3200" dirty="0"/>
          </a:p>
          <a:p>
            <a:pPr lvl="0"/>
            <a:r>
              <a:rPr lang="en-US" sz="3200" dirty="0"/>
              <a:t>Electrical power is measured in watts (W) or kilowatts (kW)</a:t>
            </a:r>
            <a:endParaRPr lang="en-CA" sz="3200" dirty="0"/>
          </a:p>
          <a:p>
            <a:pPr lvl="1"/>
            <a:r>
              <a:rPr lang="en-US" sz="2800" dirty="0"/>
              <a:t>1 kW = 1000 watts </a:t>
            </a:r>
            <a:endParaRPr lang="en-CA" sz="28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495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90869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Appliances all have a power rating (the rate that they use energy). </a:t>
            </a:r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5C50F-703B-4416-A08E-E93705E96F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04" y="2889568"/>
            <a:ext cx="4466360" cy="35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07772" y="2895280"/>
            <a:ext cx="62024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 </a:t>
            </a:r>
            <a:endParaRPr lang="en-CA" sz="2800" dirty="0"/>
          </a:p>
          <a:p>
            <a:pPr lvl="0"/>
            <a:r>
              <a:rPr lang="en-US" sz="2800" dirty="0"/>
              <a:t>- Lightbulb: 100 W</a:t>
            </a:r>
            <a:endParaRPr lang="en-CA" sz="2800" dirty="0"/>
          </a:p>
          <a:p>
            <a:pPr lvl="0"/>
            <a:r>
              <a:rPr lang="en-US" sz="2800" dirty="0"/>
              <a:t>- Iron: 1000 W</a:t>
            </a:r>
            <a:endParaRPr lang="en-CA" sz="2800" dirty="0"/>
          </a:p>
          <a:p>
            <a:r>
              <a:rPr lang="en-US" sz="2800" dirty="0"/>
              <a:t>If we compare the power rating of a light bulb and an iron that is on for the same length of time, the iron will use </a:t>
            </a:r>
            <a:r>
              <a:rPr lang="en-US" sz="2800" u="sng" dirty="0"/>
              <a:t>10 times </a:t>
            </a:r>
            <a:r>
              <a:rPr lang="en-US" sz="2800" dirty="0"/>
              <a:t>more energy. 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51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776D-E762-0F42-B3C7-FE71C350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Kilowatt-hours</a:t>
            </a:r>
          </a:p>
        </p:txBody>
      </p:sp>
      <p:pic>
        <p:nvPicPr>
          <p:cNvPr id="2050" name="Picture 2" descr="A kilowatt hour measures wattage used or produced over time.">
            <a:extLst>
              <a:ext uri="{FF2B5EF4-FFF2-40B4-BE49-F238E27FC236}">
                <a16:creationId xmlns:a16="http://schemas.microsoft.com/office/drawing/2014/main" id="{6AD18549-EA58-B041-A1C3-199BBEA7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3" y="2204058"/>
            <a:ext cx="11108193" cy="37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9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Kilowatt-Hours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18578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Electrical energy used by an appliance over a period of time is measured in </a:t>
            </a:r>
            <a:r>
              <a:rPr lang="en-US" sz="3200" u="sng" dirty="0"/>
              <a:t>kilowatt-hours</a:t>
            </a:r>
            <a:r>
              <a:rPr lang="en-US" sz="3200" dirty="0"/>
              <a:t> (kWh). We can find this quantity by first looking at the power rating of the appliance and by measuring the amount of time the load has been used. </a:t>
            </a:r>
            <a:endParaRPr lang="en-C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1D103-C759-E645-9228-D62E55E6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729" y="4441094"/>
            <a:ext cx="3985984" cy="22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1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219315" cy="354171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https://www.youtube.com/watch?v=zRYESRObKqA&amp;ab_channel=EnphaseEnergy</a:t>
            </a:r>
          </a:p>
        </p:txBody>
      </p:sp>
    </p:spTree>
    <p:extLst>
      <p:ext uri="{BB962C8B-B14F-4D97-AF65-F5344CB8AC3E}">
        <p14:creationId xmlns:p14="http://schemas.microsoft.com/office/powerpoint/2010/main" val="3295137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266</TotalTime>
  <Words>997</Words>
  <Application>Microsoft Macintosh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Cambria Math</vt:lpstr>
      <vt:lpstr>Tw Cen MT</vt:lpstr>
      <vt:lpstr>Circuit</vt:lpstr>
      <vt:lpstr>What has been both the best and the worst energy source so far? </vt:lpstr>
      <vt:lpstr>What has been both the best and the worst energy source so far? </vt:lpstr>
      <vt:lpstr>Physics V</vt:lpstr>
      <vt:lpstr>Power</vt:lpstr>
      <vt:lpstr>Power</vt:lpstr>
      <vt:lpstr>Power</vt:lpstr>
      <vt:lpstr>Kilowatt-hours</vt:lpstr>
      <vt:lpstr>Kilowatt-Hours</vt:lpstr>
      <vt:lpstr>Video</vt:lpstr>
      <vt:lpstr>Example:</vt:lpstr>
      <vt:lpstr>Example:</vt:lpstr>
      <vt:lpstr>Smart Meters</vt:lpstr>
      <vt:lpstr>Sustainability</vt:lpstr>
      <vt:lpstr>Energuide Label</vt:lpstr>
      <vt:lpstr>Energy Star ® Label</vt:lpstr>
      <vt:lpstr>Phantom Loads</vt:lpstr>
      <vt:lpstr>Practice Questions </vt:lpstr>
      <vt:lpstr>Generating Electrical Energy </vt:lpstr>
      <vt:lpstr>PowerPoint Presentation</vt:lpstr>
      <vt:lpstr>Generating Electrical Energy</vt:lpstr>
      <vt:lpstr>Generating Electrical Energy</vt:lpstr>
      <vt:lpstr>Other ways of generating electrical energy:</vt:lpstr>
      <vt:lpstr>PowerPoint Presentation</vt:lpstr>
      <vt:lpstr>Video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VI</dc:title>
  <dc:creator>Eve Tsou</dc:creator>
  <cp:lastModifiedBy>Microsoft Office User</cp:lastModifiedBy>
  <cp:revision>22</cp:revision>
  <dcterms:created xsi:type="dcterms:W3CDTF">2020-10-14T23:47:23Z</dcterms:created>
  <dcterms:modified xsi:type="dcterms:W3CDTF">2021-06-10T19:29:22Z</dcterms:modified>
</cp:coreProperties>
</file>