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notesMasterIdLst>
    <p:notesMasterId r:id="rId47"/>
  </p:notesMasterIdLst>
  <p:sldIdLst>
    <p:sldId id="256" r:id="rId2"/>
    <p:sldId id="257" r:id="rId3"/>
    <p:sldId id="30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2" r:id="rId14"/>
    <p:sldId id="267" r:id="rId15"/>
    <p:sldId id="268" r:id="rId16"/>
    <p:sldId id="269" r:id="rId17"/>
    <p:sldId id="270" r:id="rId18"/>
    <p:sldId id="300" r:id="rId19"/>
    <p:sldId id="303" r:id="rId20"/>
    <p:sldId id="271" r:id="rId21"/>
    <p:sldId id="272" r:id="rId22"/>
    <p:sldId id="274" r:id="rId23"/>
    <p:sldId id="273" r:id="rId24"/>
    <p:sldId id="278" r:id="rId25"/>
    <p:sldId id="281" r:id="rId26"/>
    <p:sldId id="275" r:id="rId27"/>
    <p:sldId id="276" r:id="rId28"/>
    <p:sldId id="277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91" r:id="rId38"/>
    <p:sldId id="292" r:id="rId39"/>
    <p:sldId id="305" r:id="rId40"/>
    <p:sldId id="293" r:id="rId41"/>
    <p:sldId id="294" r:id="rId42"/>
    <p:sldId id="295" r:id="rId43"/>
    <p:sldId id="296" r:id="rId44"/>
    <p:sldId id="298" r:id="rId45"/>
    <p:sldId id="304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7"/>
    <p:restoredTop sz="95073"/>
  </p:normalViewPr>
  <p:slideViewPr>
    <p:cSldViewPr snapToGrid="0" snapToObjects="1">
      <p:cViewPr varScale="1">
        <p:scale>
          <a:sx n="89" d="100"/>
          <a:sy n="89" d="100"/>
        </p:scale>
        <p:origin x="189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C7DDE-D211-A443-A90C-18E9509FDD6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BB4EF-5269-AF42-B729-FC5263097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2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BB4EF-5269-AF42-B729-FC52630971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BB4EF-5269-AF42-B729-FC5263097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 high ionization energy: noble gases (stable)</a:t>
            </a:r>
          </a:p>
          <a:p>
            <a:r>
              <a:rPr lang="en-US" dirty="0"/>
              <a:t>Require lower ionization energy: alkali metals (unstable)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BB4EF-5269-AF42-B729-FC52630971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0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BB4EF-5269-AF42-B729-FC52630971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BB4EF-5269-AF42-B729-FC52630971C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BD06-B1DD-2447-9961-2E53AB493B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BD06-B1DD-2447-9961-2E53AB49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BD06-B1DD-2447-9961-2E53AB49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BD06-B1DD-2447-9961-2E53AB49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BD06-B1DD-2447-9961-2E53AB493B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BD06-B1DD-2447-9961-2E53AB49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BD06-B1DD-2447-9961-2E53AB49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BD06-B1DD-2447-9961-2E53AB49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BD06-B1DD-2447-9961-2E53AB49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BD06-B1DD-2447-9961-2E53AB49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F6A986-E79D-A74A-9D03-F57873A32B28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918BD06-B1DD-2447-9961-2E53AB49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4rW0fvkt2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szSvBMd7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ICLjJ85-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Atomic Theory V</a:t>
            </a:r>
            <a:br>
              <a:rPr lang="en-US" dirty="0"/>
            </a:br>
            <a:r>
              <a:rPr lang="en-US" dirty="0"/>
              <a:t>Notes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Periodic Table Trends and Chemical Bonding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/>
              <a:t>As we move across a period...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atomic number increases, the </a:t>
            </a:r>
            <a:r>
              <a:rPr lang="en-US" u="sng" dirty="0"/>
              <a:t>number of protons increases</a:t>
            </a:r>
            <a:endParaRPr lang="en-US" dirty="0"/>
          </a:p>
          <a:p>
            <a:r>
              <a:rPr lang="en-US" dirty="0"/>
              <a:t>The greater the positive charge on the nucleus, </a:t>
            </a:r>
            <a:r>
              <a:rPr lang="en-US" u="sng" dirty="0"/>
              <a:t>the more the electrons are attracted to the nucleus.</a:t>
            </a:r>
            <a:r>
              <a:rPr lang="en-US" dirty="0"/>
              <a:t> This </a:t>
            </a:r>
            <a:r>
              <a:rPr lang="en-US" u="sng" dirty="0"/>
              <a:t>decreases</a:t>
            </a:r>
            <a:r>
              <a:rPr lang="en-US" dirty="0"/>
              <a:t> the size of the radius.</a:t>
            </a:r>
            <a:endParaRPr lang="en-US" u="sng" dirty="0"/>
          </a:p>
        </p:txBody>
      </p:sp>
      <p:sp>
        <p:nvSpPr>
          <p:cNvPr id="4" name="Down Arrow 3"/>
          <p:cNvSpPr/>
          <p:nvPr/>
        </p:nvSpPr>
        <p:spPr>
          <a:xfrm rot="16200000">
            <a:off x="4132773" y="1346742"/>
            <a:ext cx="822960" cy="738872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Screen shot 2011-11-17 at 1.27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7" b="845"/>
          <a:stretch/>
        </p:blipFill>
        <p:spPr>
          <a:xfrm>
            <a:off x="0" y="5542201"/>
            <a:ext cx="9144000" cy="80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Rank the following from largest to smallest:</a:t>
            </a:r>
          </a:p>
          <a:p>
            <a:pPr marL="0" indent="0" algn="ctr">
              <a:buNone/>
            </a:pPr>
            <a:r>
              <a:rPr lang="en-US" dirty="0"/>
              <a:t>Al</a:t>
            </a:r>
            <a:r>
              <a:rPr lang="en-US" baseline="30000" dirty="0"/>
              <a:t>3+  </a:t>
            </a:r>
            <a:r>
              <a:rPr lang="en-US" dirty="0"/>
              <a:t>F</a:t>
            </a:r>
            <a:r>
              <a:rPr lang="en-US" baseline="30000" dirty="0"/>
              <a:t>-</a:t>
            </a:r>
            <a:r>
              <a:rPr lang="en-US" dirty="0"/>
              <a:t>  Mg</a:t>
            </a:r>
            <a:r>
              <a:rPr lang="en-US" baseline="30000" dirty="0"/>
              <a:t>2+  </a:t>
            </a:r>
            <a:r>
              <a:rPr lang="en-US" dirty="0"/>
              <a:t>N</a:t>
            </a:r>
            <a:r>
              <a:rPr lang="en-US" baseline="30000" dirty="0"/>
              <a:t>3-  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Ne  O</a:t>
            </a:r>
            <a:r>
              <a:rPr lang="en-US" baseline="30000" dirty="0"/>
              <a:t>2-</a:t>
            </a:r>
          </a:p>
          <a:p>
            <a:r>
              <a:rPr lang="en-US" dirty="0"/>
              <a:t>How many electrons are in each?</a:t>
            </a:r>
          </a:p>
          <a:p>
            <a:r>
              <a:rPr lang="en-US" dirty="0"/>
              <a:t>How many protons are in each?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83" y="3193241"/>
            <a:ext cx="8911488" cy="1336956"/>
          </a:xfrm>
        </p:spPr>
        <p:txBody>
          <a:bodyPr/>
          <a:lstStyle/>
          <a:p>
            <a:r>
              <a:rPr lang="en-US" sz="3800" dirty="0"/>
              <a:t>N</a:t>
            </a:r>
            <a:r>
              <a:rPr lang="en-US" sz="3800" baseline="30000" dirty="0"/>
              <a:t>3- </a:t>
            </a:r>
            <a:r>
              <a:rPr lang="en-US" sz="3800" dirty="0"/>
              <a:t>&gt; O</a:t>
            </a:r>
            <a:r>
              <a:rPr lang="en-US" sz="3800" baseline="30000" dirty="0"/>
              <a:t>2- </a:t>
            </a:r>
            <a:r>
              <a:rPr lang="en-US" sz="3800" dirty="0"/>
              <a:t>&gt;</a:t>
            </a:r>
            <a:r>
              <a:rPr lang="en-US" sz="3800" baseline="30000" dirty="0"/>
              <a:t> </a:t>
            </a:r>
            <a:r>
              <a:rPr lang="en-US" sz="3800" dirty="0"/>
              <a:t>F</a:t>
            </a:r>
            <a:r>
              <a:rPr lang="en-US" sz="3800" baseline="30000" dirty="0"/>
              <a:t>-</a:t>
            </a:r>
            <a:r>
              <a:rPr lang="en-US" sz="3800" dirty="0"/>
              <a:t> &gt; Ne &gt; Na</a:t>
            </a:r>
            <a:r>
              <a:rPr lang="en-US" sz="3800" baseline="30000" dirty="0"/>
              <a:t>+</a:t>
            </a:r>
            <a:r>
              <a:rPr lang="en-US" sz="3800" dirty="0"/>
              <a:t> &gt; Mg</a:t>
            </a:r>
            <a:r>
              <a:rPr lang="en-US" sz="3800" baseline="30000" dirty="0"/>
              <a:t>2+ </a:t>
            </a:r>
            <a:r>
              <a:rPr lang="en-US" sz="3800" dirty="0"/>
              <a:t>&gt; Al</a:t>
            </a:r>
            <a:r>
              <a:rPr lang="en-US" sz="3800" baseline="30000" dirty="0"/>
              <a:t>3+</a:t>
            </a:r>
            <a:endParaRPr lang="en-US" sz="3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6483" y="616240"/>
          <a:ext cx="8911488" cy="2514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39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4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</a:t>
                      </a:r>
                      <a:r>
                        <a:rPr lang="en-US" baseline="30000" dirty="0"/>
                        <a:t>3+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r>
                        <a:rPr lang="en-US" baseline="30000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Mg</a:t>
                      </a:r>
                      <a:r>
                        <a:rPr lang="en-US" baseline="30000" dirty="0"/>
                        <a:t>2+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30000" dirty="0"/>
                        <a:t>3-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  <a:r>
                        <a:rPr lang="en-US" baseline="30000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r>
                        <a:rPr lang="en-US" baseline="30000" dirty="0"/>
                        <a:t>2-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931">
                <a:tc>
                  <a:txBody>
                    <a:bodyPr/>
                    <a:lstStyle/>
                    <a:p>
                      <a:r>
                        <a:rPr lang="en-US" dirty="0"/>
                        <a:t># of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931">
                <a:tc>
                  <a:txBody>
                    <a:bodyPr/>
                    <a:lstStyle/>
                    <a:p>
                      <a:r>
                        <a:rPr lang="en-US" dirty="0"/>
                        <a:t># of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20C9D-8723-1F4C-A619-E34EAF81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A776-7805-8B42-BA6F-F5BE78FD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https://www.youtube.com/watch?v=Q4rW0fvkt2g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5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Ionization Energy: </a:t>
            </a:r>
            <a:r>
              <a:rPr lang="en-US" dirty="0"/>
              <a:t>The </a:t>
            </a:r>
            <a:r>
              <a:rPr lang="en-US" u="sng" dirty="0"/>
              <a:t>energy</a:t>
            </a:r>
            <a:r>
              <a:rPr lang="en-US" dirty="0"/>
              <a:t> required to remove an electron from a neutral atom</a:t>
            </a:r>
          </a:p>
          <a:p>
            <a:endParaRPr lang="en-US" dirty="0"/>
          </a:p>
        </p:txBody>
      </p:sp>
      <p:pic>
        <p:nvPicPr>
          <p:cNvPr id="4" name="Content Placeholder 4" descr="Screen shot 2011-11-17 at 4.44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 b="4912"/>
          <a:stretch>
            <a:fillRect/>
          </a:stretch>
        </p:blipFill>
        <p:spPr>
          <a:xfrm>
            <a:off x="1126792" y="2671745"/>
            <a:ext cx="6550086" cy="36022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Ionization Energy tells us how strongly an atom holds onto its outermost electrons</a:t>
            </a:r>
          </a:p>
          <a:p>
            <a:endParaRPr lang="en-US" dirty="0"/>
          </a:p>
          <a:p>
            <a:pPr lvl="1"/>
            <a:r>
              <a:rPr lang="en-US" dirty="0"/>
              <a:t>A large atom has outer electrons that are held </a:t>
            </a:r>
            <a:r>
              <a:rPr lang="en-US" u="sng" dirty="0"/>
              <a:t>less</a:t>
            </a:r>
            <a:r>
              <a:rPr lang="en-US" dirty="0"/>
              <a:t> strongly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small atom has outer electrons that are held </a:t>
            </a:r>
            <a:r>
              <a:rPr lang="en-US" u="sng" dirty="0"/>
              <a:t>more</a:t>
            </a:r>
            <a:r>
              <a:rPr lang="en-US" dirty="0"/>
              <a:t> strongly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because of the </a:t>
            </a:r>
            <a:r>
              <a:rPr lang="en-US" u="sng" dirty="0"/>
              <a:t>Shielding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Shielding effect: The weakening of the attraction between the </a:t>
            </a:r>
            <a:r>
              <a:rPr lang="en-US" u="sng" dirty="0"/>
              <a:t>outer</a:t>
            </a:r>
            <a:r>
              <a:rPr lang="en-US" dirty="0"/>
              <a:t> electrons and </a:t>
            </a:r>
            <a:r>
              <a:rPr lang="en-US" u="sng" dirty="0"/>
              <a:t>nucleus</a:t>
            </a:r>
            <a:r>
              <a:rPr lang="en-US" dirty="0"/>
              <a:t> because the electrons in the inner shells are </a:t>
            </a:r>
            <a:r>
              <a:rPr lang="en-US" u="sng" dirty="0"/>
              <a:t>repelling</a:t>
            </a:r>
            <a:r>
              <a:rPr lang="en-US" dirty="0"/>
              <a:t> the outer electrons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130" y="3263613"/>
            <a:ext cx="4567901" cy="304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atomic radius increases…</a:t>
            </a:r>
          </a:p>
          <a:p>
            <a:pPr lvl="1"/>
            <a:r>
              <a:rPr lang="en-US" dirty="0"/>
              <a:t>Electrons are held </a:t>
            </a:r>
            <a:r>
              <a:rPr lang="en-US" u="sng" dirty="0"/>
              <a:t>less</a:t>
            </a:r>
            <a:r>
              <a:rPr lang="en-US" dirty="0"/>
              <a:t> tightly</a:t>
            </a:r>
          </a:p>
          <a:p>
            <a:pPr lvl="1"/>
            <a:r>
              <a:rPr lang="en-US" dirty="0"/>
              <a:t>It takes </a:t>
            </a:r>
            <a:r>
              <a:rPr lang="en-US" u="sng" dirty="0"/>
              <a:t>less</a:t>
            </a:r>
            <a:r>
              <a:rPr lang="en-US" dirty="0"/>
              <a:t> energy to remove electrons</a:t>
            </a:r>
          </a:p>
          <a:p>
            <a:pPr lvl="1"/>
            <a:r>
              <a:rPr lang="en-US" dirty="0"/>
              <a:t>Ionization energy </a:t>
            </a:r>
            <a:r>
              <a:rPr lang="en-US" u="sng" dirty="0"/>
              <a:t>decreases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 atomic radius decreases…</a:t>
            </a:r>
          </a:p>
          <a:p>
            <a:pPr lvl="1"/>
            <a:r>
              <a:rPr lang="en-US" dirty="0"/>
              <a:t>Electrons are held </a:t>
            </a:r>
            <a:r>
              <a:rPr lang="en-US" u="sng" dirty="0"/>
              <a:t>more</a:t>
            </a:r>
            <a:r>
              <a:rPr lang="en-US" dirty="0"/>
              <a:t> tightly</a:t>
            </a:r>
          </a:p>
          <a:p>
            <a:pPr lvl="1"/>
            <a:r>
              <a:rPr lang="en-US" dirty="0"/>
              <a:t>It takes </a:t>
            </a:r>
            <a:r>
              <a:rPr lang="en-US" u="sng" dirty="0"/>
              <a:t>more</a:t>
            </a:r>
            <a:r>
              <a:rPr lang="en-US" dirty="0"/>
              <a:t> energy to remove electrons</a:t>
            </a:r>
          </a:p>
          <a:p>
            <a:pPr lvl="1"/>
            <a:r>
              <a:rPr lang="en-US" dirty="0"/>
              <a:t>Ionization energy </a:t>
            </a:r>
            <a:r>
              <a:rPr lang="en-US" u="sng" dirty="0"/>
              <a:t>increases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6272-4F0C-2144-A78F-9607CADC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3B10D-7231-8F49-ADF5-AC65BD7C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the </a:t>
            </a:r>
            <a:r>
              <a:rPr lang="en-US" b="1" dirty="0"/>
              <a:t>Periodic </a:t>
            </a:r>
            <a:r>
              <a:rPr lang="en-US" b="1"/>
              <a:t>Trends Worksheet 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74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1414-BF04-5046-97BA-581A4BD8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9AF9-AE0D-3A41-A681-7DC3F6FD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https://www.youtube.com/watch?v=mEszSvBMd7Q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5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move across a period or down a family, there are regular changes in elemental properties</a:t>
            </a:r>
          </a:p>
          <a:p>
            <a:endParaRPr lang="en-US" dirty="0"/>
          </a:p>
          <a:p>
            <a:pPr marL="806450" lvl="1" indent="-457200">
              <a:buFont typeface="+mj-lt"/>
              <a:buAutoNum type="arabicPeriod"/>
            </a:pPr>
            <a:r>
              <a:rPr lang="en-US" u="sng" dirty="0"/>
              <a:t>Atomic Radius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u="sng" dirty="0"/>
              <a:t>Ionization Energy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u="sng" dirty="0" err="1"/>
              <a:t>Electronegativity</a:t>
            </a:r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9A3B0-C32A-3141-9E15-BB198F3F8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312" y="2647950"/>
            <a:ext cx="4824794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 affinity is </a:t>
            </a:r>
            <a:r>
              <a:rPr lang="en-US" u="sng" dirty="0"/>
              <a:t>the ability for atoms to attract electrons toward themselves</a:t>
            </a:r>
            <a:endParaRPr lang="en-US" dirty="0"/>
          </a:p>
          <a:p>
            <a:r>
              <a:rPr lang="en-US" dirty="0"/>
              <a:t>Electronegativity is </a:t>
            </a:r>
            <a:r>
              <a:rPr lang="en-US" u="sng" dirty="0"/>
              <a:t>the ability of an atom to draw bonded electrons towards itself</a:t>
            </a:r>
          </a:p>
          <a:p>
            <a:pPr lvl="1"/>
            <a:endParaRPr lang="en-US" u="sng" dirty="0"/>
          </a:p>
          <a:p>
            <a:pPr lvl="1"/>
            <a:r>
              <a:rPr lang="en-US" dirty="0"/>
              <a:t>Smaller atoms are </a:t>
            </a:r>
            <a:r>
              <a:rPr lang="en-US" u="sng" dirty="0"/>
              <a:t>better</a:t>
            </a:r>
            <a:r>
              <a:rPr lang="en-US" dirty="0"/>
              <a:t> at attracting electrons because their bonded electrons are so </a:t>
            </a:r>
            <a:r>
              <a:rPr lang="en-US" u="sng" dirty="0"/>
              <a:t>close</a:t>
            </a:r>
            <a:r>
              <a:rPr lang="en-US" dirty="0"/>
              <a:t> to their nucleus</a:t>
            </a:r>
          </a:p>
          <a:p>
            <a:pPr lvl="1"/>
            <a:r>
              <a:rPr lang="en-US" dirty="0"/>
              <a:t>Therefore, smaller atoms have a </a:t>
            </a:r>
            <a:r>
              <a:rPr lang="en-US" u="sng" dirty="0"/>
              <a:t>higher</a:t>
            </a:r>
            <a:r>
              <a:rPr lang="en-US" dirty="0"/>
              <a:t> </a:t>
            </a:r>
            <a:r>
              <a:rPr lang="en-US" dirty="0" err="1"/>
              <a:t>electronegativity</a:t>
            </a:r>
            <a:r>
              <a:rPr lang="en-US" dirty="0"/>
              <a:t> (EN)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3-31 at 1.51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34" b="-503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atomic radius increases…</a:t>
            </a:r>
          </a:p>
          <a:p>
            <a:pPr lvl="1"/>
            <a:r>
              <a:rPr lang="en-US" dirty="0"/>
              <a:t>The nucleus is </a:t>
            </a:r>
            <a:r>
              <a:rPr lang="en-US" u="sng" dirty="0"/>
              <a:t>farther</a:t>
            </a:r>
            <a:r>
              <a:rPr lang="en-US" dirty="0"/>
              <a:t> from the bonding electrons</a:t>
            </a:r>
          </a:p>
          <a:p>
            <a:pPr lvl="1"/>
            <a:r>
              <a:rPr lang="en-US" dirty="0"/>
              <a:t>The atom has a </a:t>
            </a:r>
            <a:r>
              <a:rPr lang="en-US" u="sng" dirty="0"/>
              <a:t>lower</a:t>
            </a:r>
            <a:r>
              <a:rPr lang="en-US" dirty="0"/>
              <a:t> ability to attract an electron</a:t>
            </a:r>
          </a:p>
          <a:p>
            <a:pPr lvl="1"/>
            <a:r>
              <a:rPr lang="en-US" dirty="0" err="1"/>
              <a:t>Electronegativity</a:t>
            </a:r>
            <a:r>
              <a:rPr lang="en-US" dirty="0"/>
              <a:t> </a:t>
            </a:r>
            <a:r>
              <a:rPr lang="en-US" u="sng" dirty="0"/>
              <a:t>decreases</a:t>
            </a:r>
            <a:endParaRPr lang="en-US" dirty="0"/>
          </a:p>
          <a:p>
            <a:r>
              <a:rPr lang="en-US" dirty="0"/>
              <a:t>As atomic radius decreases…</a:t>
            </a:r>
          </a:p>
          <a:p>
            <a:pPr lvl="1"/>
            <a:r>
              <a:rPr lang="en-US" dirty="0"/>
              <a:t>The nucleus is </a:t>
            </a:r>
            <a:r>
              <a:rPr lang="en-US" u="sng" dirty="0"/>
              <a:t>closer</a:t>
            </a:r>
            <a:r>
              <a:rPr lang="en-US" dirty="0"/>
              <a:t> to the bonding electrons</a:t>
            </a:r>
          </a:p>
          <a:p>
            <a:pPr lvl="1"/>
            <a:r>
              <a:rPr lang="en-US" dirty="0"/>
              <a:t>The atom has a </a:t>
            </a:r>
            <a:r>
              <a:rPr lang="en-US" u="sng" dirty="0"/>
              <a:t>higher</a:t>
            </a:r>
            <a:r>
              <a:rPr lang="en-US" dirty="0"/>
              <a:t> ability to attract an electron</a:t>
            </a:r>
          </a:p>
          <a:p>
            <a:pPr lvl="1"/>
            <a:r>
              <a:rPr lang="en-US" dirty="0" err="1"/>
              <a:t>Electronegativity</a:t>
            </a:r>
            <a:r>
              <a:rPr lang="en-US" dirty="0"/>
              <a:t> </a:t>
            </a:r>
            <a:r>
              <a:rPr lang="en-US" u="sng" dirty="0"/>
              <a:t>increases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3" r="-533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blog.khymos.org/wp-content/2009/10/pt-blank.png"/>
          <p:cNvPicPr>
            <a:picLocks noGrp="1"/>
          </p:cNvPicPr>
          <p:nvPr>
            <p:ph idx="1"/>
          </p:nvPr>
        </p:nvPicPr>
        <p:blipFill>
          <a:blip r:embed="rId2" cstate="print"/>
          <a:srcRect l="-471" r="-471"/>
          <a:stretch>
            <a:fillRect/>
          </a:stretch>
        </p:blipFill>
        <p:spPr bwMode="auto">
          <a:xfrm>
            <a:off x="268284" y="411435"/>
            <a:ext cx="8591551" cy="59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blog.khymos.org/wp-content/2009/10/pt-blank.png"/>
          <p:cNvPicPr>
            <a:picLocks noGrp="1"/>
          </p:cNvPicPr>
          <p:nvPr>
            <p:ph idx="1"/>
          </p:nvPr>
        </p:nvPicPr>
        <p:blipFill>
          <a:blip r:embed="rId2" cstate="print"/>
          <a:srcRect l="-471" r="-471"/>
          <a:stretch>
            <a:fillRect/>
          </a:stretch>
        </p:blipFill>
        <p:spPr bwMode="auto"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214905" y="644160"/>
            <a:ext cx="646108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214906" y="1325129"/>
            <a:ext cx="646108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-1793164" y="3763492"/>
            <a:ext cx="4343400" cy="18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-1215484" y="3771903"/>
            <a:ext cx="43434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83058" y="2171739"/>
            <a:ext cx="6092932" cy="2944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2080063" y="3055158"/>
            <a:ext cx="5595927" cy="2649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83058" y="238018"/>
            <a:ext cx="532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Electronegativity</a:t>
            </a:r>
            <a:r>
              <a:rPr lang="en-US" dirty="0"/>
              <a:t> &amp; Ionization Energy increases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6816" y="920226"/>
            <a:ext cx="259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Atomic Size Increases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11253" y="4166411"/>
            <a:ext cx="259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Atomic Size Increases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931307" y="3807298"/>
            <a:ext cx="533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Electronegativity</a:t>
            </a:r>
            <a:r>
              <a:rPr lang="en-US" dirty="0"/>
              <a:t> &amp; Ionization Energy Increases</a:t>
            </a:r>
          </a:p>
        </p:txBody>
      </p:sp>
      <p:sp>
        <p:nvSpPr>
          <p:cNvPr id="22" name="TextBox 21"/>
          <p:cNvSpPr txBox="1"/>
          <p:nvPr/>
        </p:nvSpPr>
        <p:spPr>
          <a:xfrm rot="19944453">
            <a:off x="1735458" y="3055158"/>
            <a:ext cx="532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Electronegativity</a:t>
            </a:r>
            <a:r>
              <a:rPr lang="en-US" dirty="0"/>
              <a:t> &amp; Ionization Energy increases</a:t>
            </a:r>
          </a:p>
        </p:txBody>
      </p:sp>
      <p:sp>
        <p:nvSpPr>
          <p:cNvPr id="23" name="TextBox 22"/>
          <p:cNvSpPr txBox="1"/>
          <p:nvPr/>
        </p:nvSpPr>
        <p:spPr>
          <a:xfrm rot="20065501">
            <a:off x="3079216" y="4162611"/>
            <a:ext cx="259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Atomic Size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490864"/>
              </p:ext>
            </p:extLst>
          </p:nvPr>
        </p:nvGraphicFramePr>
        <p:xfrm>
          <a:off x="549275" y="1600200"/>
          <a:ext cx="804227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Moving LEFT</a:t>
                      </a:r>
                      <a:r>
                        <a:rPr lang="en-US" baseline="0" dirty="0"/>
                        <a:t> to RIGHT across a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Moving DOWN a chemical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Atomic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↓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↑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(+)-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nucleus pulls</a:t>
                      </a:r>
                      <a:r>
                        <a:rPr lang="en-US" baseline="0" dirty="0"/>
                        <a:t> e</a:t>
                      </a:r>
                      <a:r>
                        <a:rPr lang="en-US" baseline="30000" dirty="0"/>
                        <a:t>-</a:t>
                      </a:r>
                      <a:r>
                        <a:rPr lang="en-US" baseline="0" dirty="0"/>
                        <a:t> closer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energy levels </a:t>
                      </a:r>
                      <a:r>
                        <a:rPr lang="en-US" dirty="0">
                          <a:sym typeface="Wingdings" pitchFamily="2" charset="2"/>
                        </a:rPr>
                        <a:t>results in a larger size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22222"/>
              </p:ext>
            </p:extLst>
          </p:nvPr>
        </p:nvGraphicFramePr>
        <p:xfrm>
          <a:off x="549275" y="1600200"/>
          <a:ext cx="80422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Moving LEFT</a:t>
                      </a:r>
                      <a:r>
                        <a:rPr lang="en-US" baseline="0" dirty="0"/>
                        <a:t> to RIGHT across a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Moving DOWN a chemical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Ionization Energy (IE)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↑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e</a:t>
                      </a:r>
                      <a:r>
                        <a:rPr lang="en-US" baseline="30000" dirty="0"/>
                        <a:t>-</a:t>
                      </a:r>
                      <a:r>
                        <a:rPr lang="en-US" dirty="0"/>
                        <a:t> held tightly together, requiring more IE to remove an e</a:t>
                      </a:r>
                      <a:r>
                        <a:rPr lang="en-US" baseline="30000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e</a:t>
                      </a:r>
                      <a:r>
                        <a:rPr lang="en-US" baseline="30000" dirty="0"/>
                        <a:t>-</a:t>
                      </a:r>
                      <a:r>
                        <a:rPr lang="en-US" dirty="0"/>
                        <a:t> are less tightly packed, requiring less IE to remove an e</a:t>
                      </a:r>
                      <a:r>
                        <a:rPr lang="en-US" baseline="30000" dirty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675499"/>
              </p:ext>
            </p:extLst>
          </p:nvPr>
        </p:nvGraphicFramePr>
        <p:xfrm>
          <a:off x="549275" y="1600200"/>
          <a:ext cx="804227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Moving LEFT</a:t>
                      </a:r>
                      <a:r>
                        <a:rPr lang="en-US" baseline="0" dirty="0"/>
                        <a:t> to RIGHT across a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Moving DOWN a chemical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Electronegativity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↑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↓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(+)-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nucleus is more “exposed”, resulting in a higher electronegativity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(+)-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nucleus is more “shielded”, resulting in a lower electronegativity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Bonding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9275" y="1600200"/>
          <a:ext cx="8042276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Atoms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Types</a:t>
                      </a:r>
                      <a:r>
                        <a:rPr lang="en-US" sz="2500" baseline="0" dirty="0"/>
                        <a:t> of Bond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500" dirty="0"/>
                        <a:t>Metal bonded to non-metal</a:t>
                      </a:r>
                    </a:p>
                    <a:p>
                      <a:pPr marL="457200" indent="-457200">
                        <a:buNone/>
                      </a:pP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Ionic Bond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2. Non-metal</a:t>
                      </a:r>
                      <a:r>
                        <a:rPr lang="en-US" sz="2500" baseline="0" dirty="0"/>
                        <a:t> bonded to non-metal</a:t>
                      </a:r>
                    </a:p>
                    <a:p>
                      <a:endParaRPr lang="en-US" sz="2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Covalent Bond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3. Metal bonded to metal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Metallic Bond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8056-54EE-244D-A083-5B8212E9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E7BC-D028-D145-80F3-1BE8769B6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https://www.youtube.com/watch?v=iEICLjJ85-E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97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Ionic bonding occurs because of the electrostatic attractive force between the oppositely charged ions produced when a metal atom transfers one or more electrons to a non-metal atom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9008" t="48748"/>
          <a:stretch/>
        </p:blipFill>
        <p:spPr>
          <a:xfrm>
            <a:off x="2438399" y="3273447"/>
            <a:ext cx="4229545" cy="312653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points!!!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Ionic compounds form between </a:t>
            </a:r>
            <a:r>
              <a:rPr lang="en-US" u="sng" dirty="0"/>
              <a:t>metals</a:t>
            </a:r>
            <a:r>
              <a:rPr lang="en-US" dirty="0"/>
              <a:t> and </a:t>
            </a:r>
            <a:r>
              <a:rPr lang="en-US" u="sng" dirty="0"/>
              <a:t>non-metals</a:t>
            </a:r>
            <a:r>
              <a:rPr lang="en-US" dirty="0"/>
              <a:t> whose electronegativity difference (ΔEN) exceeds </a:t>
            </a:r>
            <a:r>
              <a:rPr lang="en-US" u="sng" dirty="0"/>
              <a:t>1.7</a:t>
            </a:r>
            <a:r>
              <a:rPr lang="en-US" dirty="0"/>
              <a:t>. They typically form when metals from groups 1 or 2 react with non-metals from groups 16 or 17 of the periodic table.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8CC99-8DCA-7547-A914-997D82BF2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18" y="3721474"/>
            <a:ext cx="5110163" cy="279948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formation of an ionic bond, metal atoms will </a:t>
            </a:r>
            <a:r>
              <a:rPr lang="en-US" u="sng" dirty="0"/>
              <a:t>transfer</a:t>
            </a:r>
            <a:r>
              <a:rPr lang="en-US" dirty="0"/>
              <a:t> one or more </a:t>
            </a:r>
            <a:r>
              <a:rPr lang="en-US" u="sng" dirty="0"/>
              <a:t>valence </a:t>
            </a:r>
            <a:r>
              <a:rPr lang="en-US" dirty="0"/>
              <a:t> electrons to the more </a:t>
            </a:r>
            <a:r>
              <a:rPr lang="en-US" u="sng" dirty="0"/>
              <a:t>electronegative</a:t>
            </a:r>
            <a:r>
              <a:rPr lang="en-US" dirty="0"/>
              <a:t> non-metal atoms. This occurs because the metal’s relatively low </a:t>
            </a:r>
            <a:r>
              <a:rPr lang="en-US" u="sng" dirty="0"/>
              <a:t>ionization energy</a:t>
            </a:r>
            <a:r>
              <a:rPr lang="en-US" dirty="0"/>
              <a:t> and </a:t>
            </a:r>
            <a:r>
              <a:rPr lang="en-US" u="sng" dirty="0"/>
              <a:t>electronegativity.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CFEEA-9999-B64B-B49B-7005861BB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18" y="3721474"/>
            <a:ext cx="5110163" cy="279948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Ionic compounds form structures known as </a:t>
            </a:r>
            <a:r>
              <a:rPr lang="en-US" u="sng" dirty="0"/>
              <a:t>crystal lattices</a:t>
            </a:r>
            <a:r>
              <a:rPr lang="en-US" dirty="0"/>
              <a:t>. The vast number of attractive forces present in such lattices account for the high melting temperatures of ionic compounds.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5860C-9B69-B948-95A6-58270767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806" y="3429000"/>
            <a:ext cx="3350388" cy="317616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en-US" dirty="0"/>
              <a:t>BaBr</a:t>
            </a:r>
            <a:r>
              <a:rPr lang="en-US" baseline="-25000" dirty="0"/>
              <a:t>2</a:t>
            </a:r>
            <a:endParaRPr lang="en-US" dirty="0"/>
          </a:p>
          <a:p>
            <a:pPr marL="457200" indent="-457200">
              <a:buAutoNum type="alphaLcParenR"/>
            </a:pPr>
            <a:r>
              <a:rPr lang="en-US" dirty="0" err="1"/>
              <a:t>BeO</a:t>
            </a: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Sr</a:t>
            </a:r>
            <a:r>
              <a:rPr lang="en-US" baseline="-25000" dirty="0"/>
              <a:t>3</a:t>
            </a:r>
            <a:r>
              <a:rPr lang="en-US" dirty="0"/>
              <a:t>N</a:t>
            </a:r>
            <a:r>
              <a:rPr lang="en-US" baseline="-25000" dirty="0"/>
              <a:t>2</a:t>
            </a: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MgCl</a:t>
            </a:r>
            <a:r>
              <a:rPr lang="en-US" baseline="-25000" dirty="0"/>
              <a:t>2</a:t>
            </a:r>
            <a:endParaRPr lang="en-US" dirty="0"/>
          </a:p>
          <a:p>
            <a:pPr marL="457200" indent="-457200">
              <a:buAutoNum type="alphaLcParenR"/>
            </a:pPr>
            <a:r>
              <a:rPr lang="en-US" dirty="0" err="1"/>
              <a:t>FrF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en-US" dirty="0"/>
              <a:t>CaBr</a:t>
            </a:r>
            <a:r>
              <a:rPr lang="en-US" baseline="-25000" dirty="0"/>
              <a:t>2</a:t>
            </a:r>
            <a:r>
              <a:rPr lang="en-US" dirty="0"/>
              <a:t> = 2.8-1.0 = 1.8  Ionic</a:t>
            </a:r>
          </a:p>
          <a:p>
            <a:pPr marL="457200" indent="-457200">
              <a:buAutoNum type="alphaLcParenR"/>
            </a:pPr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= 3.5-1.5 = 2.0   Ionic</a:t>
            </a:r>
          </a:p>
          <a:p>
            <a:pPr marL="457200" indent="-457200">
              <a:buAutoNum type="alphaLcParenR"/>
            </a:pPr>
            <a:r>
              <a:rPr lang="en-US" dirty="0" err="1"/>
              <a:t>BeO</a:t>
            </a:r>
            <a:r>
              <a:rPr lang="en-US" dirty="0"/>
              <a:t> = 3.5-1.5 = 2.0     Ionic</a:t>
            </a:r>
          </a:p>
          <a:p>
            <a:pPr marL="457200" indent="-457200">
              <a:buAutoNum type="alphaLcParenR"/>
            </a:pPr>
            <a:r>
              <a:rPr lang="en-US" dirty="0"/>
              <a:t>Rb</a:t>
            </a:r>
            <a:r>
              <a:rPr lang="en-US" baseline="-25000" dirty="0"/>
              <a:t>3</a:t>
            </a:r>
            <a:r>
              <a:rPr lang="en-US" dirty="0"/>
              <a:t>N = 3.0-0.8 = 2.2    Ionic</a:t>
            </a:r>
          </a:p>
          <a:p>
            <a:pPr marL="457200" indent="-457200">
              <a:buAutoNum type="alphaLcParenR"/>
            </a:pPr>
            <a:r>
              <a:rPr lang="en-US" dirty="0"/>
              <a:t>BaCl</a:t>
            </a:r>
            <a:r>
              <a:rPr lang="en-US" baseline="-25000" dirty="0"/>
              <a:t>2</a:t>
            </a:r>
            <a:r>
              <a:rPr lang="en-US" dirty="0"/>
              <a:t> = 3.0-0.9 = 2.1   Ionic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bond formed from the sharing of electron pairs between atoms</a:t>
            </a:r>
          </a:p>
          <a:p>
            <a:r>
              <a:rPr lang="en-US" dirty="0"/>
              <a:t>Can be </a:t>
            </a:r>
            <a:r>
              <a:rPr lang="en-US" u="sng" dirty="0"/>
              <a:t>non-polar covalent</a:t>
            </a:r>
            <a:r>
              <a:rPr lang="en-US" dirty="0"/>
              <a:t> or </a:t>
            </a:r>
            <a:r>
              <a:rPr lang="en-US" u="sng" dirty="0"/>
              <a:t>polar covalent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r="25741" b="53141"/>
          <a:stretch/>
        </p:blipFill>
        <p:spPr>
          <a:xfrm>
            <a:off x="549274" y="3428999"/>
            <a:ext cx="3676199" cy="294655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7" r="51665"/>
          <a:stretch/>
        </p:blipFill>
        <p:spPr>
          <a:xfrm>
            <a:off x="4571999" y="3725389"/>
            <a:ext cx="4019552" cy="265016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Covalent compounds form between two </a:t>
            </a:r>
            <a:r>
              <a:rPr lang="en-US" u="sng" dirty="0"/>
              <a:t>non-metals</a:t>
            </a:r>
            <a:endParaRPr lang="en-US" dirty="0"/>
          </a:p>
          <a:p>
            <a:r>
              <a:rPr lang="en-US" dirty="0"/>
              <a:t>Because no electron transfer occurs and no ions form, all of the species prior to and following covalent bond formation between two atoms are electrically neutral.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B4947-A068-064B-8069-5CD79DBE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418" y="3429000"/>
            <a:ext cx="4707133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force of attraction in a covalent bond is between a pair of </a:t>
            </a:r>
            <a:r>
              <a:rPr lang="en-US" u="sng" dirty="0"/>
              <a:t>electrons</a:t>
            </a:r>
            <a:r>
              <a:rPr lang="en-US" dirty="0"/>
              <a:t> and two adjacent positive </a:t>
            </a:r>
            <a:r>
              <a:rPr lang="en-US" u="sng" dirty="0"/>
              <a:t>nuclei</a:t>
            </a:r>
            <a:r>
              <a:rPr lang="en-US" dirty="0"/>
              <a:t>, rather than between a </a:t>
            </a:r>
            <a:r>
              <a:rPr lang="en-US" dirty="0" err="1"/>
              <a:t>cation</a:t>
            </a:r>
            <a:r>
              <a:rPr lang="en-US" dirty="0"/>
              <a:t> and an anion. Electrons in covalent bonds are always associated in pairs.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271E5-9972-4C47-BE64-CAC4CCD0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56" y="3267074"/>
            <a:ext cx="4707133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BD0885-E2CD-8240-A2DB-C22C11E08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97" y="120650"/>
            <a:ext cx="62992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size of an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volume of an atom is the result of a </a:t>
            </a:r>
            <a:r>
              <a:rPr lang="en-US" u="sng" dirty="0"/>
              <a:t>cloud</a:t>
            </a:r>
            <a:r>
              <a:rPr lang="en-US" dirty="0"/>
              <a:t> of electrons</a:t>
            </a:r>
          </a:p>
        </p:txBody>
      </p:sp>
      <p:pic>
        <p:nvPicPr>
          <p:cNvPr id="4" name="Picture 3" descr="Screen shot 2011-11-17 at 1.2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7" y="2450877"/>
            <a:ext cx="3865920" cy="3522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95A39-7534-C745-B664-7A30991A1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3429000"/>
            <a:ext cx="3733800" cy="2184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Covalent compounds exist as independent molecules rather than large crystal structures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9274" y="2906865"/>
          <a:ext cx="8042276" cy="349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624">
                <a:tc>
                  <a:txBody>
                    <a:bodyPr/>
                    <a:lstStyle/>
                    <a:p>
                      <a:r>
                        <a:rPr lang="en-US" sz="2500" dirty="0"/>
                        <a:t>ΔEN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Bond Designation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624">
                <a:tc>
                  <a:txBody>
                    <a:bodyPr/>
                    <a:lstStyle/>
                    <a:p>
                      <a:r>
                        <a:rPr lang="en-US" sz="2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non-polar</a:t>
                      </a:r>
                      <a:r>
                        <a:rPr lang="en-US" sz="2500" baseline="0" dirty="0"/>
                        <a:t> covalent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624">
                <a:tc>
                  <a:txBody>
                    <a:bodyPr/>
                    <a:lstStyle/>
                    <a:p>
                      <a:r>
                        <a:rPr lang="en-US" sz="2500" dirty="0"/>
                        <a:t>&lt;0.4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Mostly covalent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624">
                <a:tc>
                  <a:txBody>
                    <a:bodyPr/>
                    <a:lstStyle/>
                    <a:p>
                      <a:r>
                        <a:rPr lang="en-US" sz="2500" dirty="0"/>
                        <a:t>0.4-1.7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Polar</a:t>
                      </a:r>
                      <a:r>
                        <a:rPr lang="en-US" sz="2500" baseline="0" dirty="0"/>
                        <a:t> covalent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624">
                <a:tc>
                  <a:txBody>
                    <a:bodyPr/>
                    <a:lstStyle/>
                    <a:p>
                      <a:r>
                        <a:rPr lang="en-US" sz="2500" dirty="0"/>
                        <a:t>&gt;1.7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Ionic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en-US" dirty="0"/>
              <a:t>NF = 4.0-3.0 = 1.0   polar covalent</a:t>
            </a:r>
          </a:p>
          <a:p>
            <a:pPr marL="457200" indent="-457200">
              <a:buAutoNum type="alphaLcParenR"/>
            </a:pPr>
            <a:r>
              <a:rPr lang="en-US" dirty="0"/>
              <a:t>CH = 2.5-2.1 = 0.4   polar covalent</a:t>
            </a:r>
          </a:p>
          <a:p>
            <a:pPr marL="457200" indent="-457200">
              <a:buAutoNum type="alphaLcParenR"/>
            </a:pPr>
            <a:r>
              <a:rPr lang="en-US" dirty="0" err="1"/>
              <a:t>SiN</a:t>
            </a:r>
            <a:r>
              <a:rPr lang="en-US" dirty="0"/>
              <a:t> = 3.0-1.8 = 1.2   polar covalent</a:t>
            </a:r>
          </a:p>
          <a:p>
            <a:pPr marL="457200" indent="-457200">
              <a:buAutoNum type="alphaLcParenR"/>
            </a:pPr>
            <a:r>
              <a:rPr lang="en-US" dirty="0"/>
              <a:t>CS = 2.5-2.5 = 0 	non-polar covalent</a:t>
            </a:r>
          </a:p>
          <a:p>
            <a:pPr marL="457200" indent="-457200">
              <a:buAutoNum type="alphaLcParenR"/>
            </a:pP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= 3.5-3.5 = 0   non polar covalent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= 3.5-2.1 = 1.4   polar covalent</a:t>
            </a:r>
          </a:p>
          <a:p>
            <a:pPr marL="457200" indent="-457200">
              <a:buAutoNum type="alphaLcParenR"/>
            </a:pPr>
            <a:r>
              <a:rPr lang="en-US" dirty="0"/>
              <a:t>PCl</a:t>
            </a:r>
            <a:r>
              <a:rPr lang="en-US" baseline="-25000" dirty="0"/>
              <a:t>3</a:t>
            </a:r>
            <a:r>
              <a:rPr lang="en-US" dirty="0"/>
              <a:t> = 3.0-2.1 = 0.9   polar covalent</a:t>
            </a:r>
          </a:p>
          <a:p>
            <a:pPr marL="457200" indent="-457200">
              <a:buAutoNum type="alphaLcParenR"/>
            </a:pPr>
            <a:r>
              <a:rPr lang="en-US" dirty="0"/>
              <a:t>Cl</a:t>
            </a:r>
            <a:r>
              <a:rPr lang="en-US" baseline="-25000" dirty="0"/>
              <a:t>4</a:t>
            </a:r>
            <a:r>
              <a:rPr lang="en-US" dirty="0"/>
              <a:t>  = 3.0-3.0 = 0      non-polar covalent</a:t>
            </a:r>
          </a:p>
          <a:p>
            <a:pPr marL="457200" indent="-457200">
              <a:buAutoNum type="alphaLcParenR"/>
            </a:pPr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en-US" dirty="0"/>
              <a:t>  = 3.5-1.8 = 1.7   polar covalent</a:t>
            </a:r>
          </a:p>
          <a:p>
            <a:pPr marL="457200" indent="-457200">
              <a:buAutoNum type="alphaLcParenR"/>
            </a:pPr>
            <a:r>
              <a:rPr lang="en-US" dirty="0" err="1"/>
              <a:t>AlN</a:t>
            </a:r>
            <a:r>
              <a:rPr lang="en-US" dirty="0"/>
              <a:t> = 3.0-1.5 = 1.5     polar covalent</a:t>
            </a:r>
          </a:p>
          <a:p>
            <a:pPr marL="457200" indent="-457200">
              <a:buNone/>
            </a:pPr>
            <a:endParaRPr lang="en-US" dirty="0"/>
          </a:p>
          <a:p>
            <a:pPr marL="457200" indent="-457200">
              <a:buNone/>
            </a:pPr>
            <a:r>
              <a:rPr lang="en-US" dirty="0"/>
              <a:t>Cl</a:t>
            </a:r>
            <a:r>
              <a:rPr lang="en-US" baseline="-25000" dirty="0"/>
              <a:t>4  </a:t>
            </a:r>
            <a:r>
              <a:rPr lang="en-US" dirty="0"/>
              <a:t>&gt;</a:t>
            </a:r>
            <a:r>
              <a:rPr lang="en-US" baseline="-25000" dirty="0"/>
              <a:t> </a:t>
            </a:r>
            <a:r>
              <a:rPr lang="en-US" dirty="0"/>
              <a:t>PCl</a:t>
            </a:r>
            <a:r>
              <a:rPr lang="en-US" baseline="-25000" dirty="0"/>
              <a:t>3  </a:t>
            </a:r>
            <a:r>
              <a:rPr lang="en-US" dirty="0"/>
              <a:t>&gt;</a:t>
            </a:r>
            <a:r>
              <a:rPr lang="en-US" baseline="-25000" dirty="0"/>
              <a:t> 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&gt; </a:t>
            </a:r>
            <a:r>
              <a:rPr lang="en-US" dirty="0" err="1"/>
              <a:t>AlN</a:t>
            </a:r>
            <a:r>
              <a:rPr lang="en-US" dirty="0"/>
              <a:t> &gt;  SiO</a:t>
            </a:r>
            <a:r>
              <a:rPr lang="en-US" baseline="-25000" dirty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161458"/>
              </p:ext>
            </p:extLst>
          </p:nvPr>
        </p:nvGraphicFramePr>
        <p:xfrm>
          <a:off x="-1" y="1600200"/>
          <a:ext cx="9144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2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Element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ΔEN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Nature of 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Atom Possessing</a:t>
                      </a:r>
                      <a:r>
                        <a:rPr lang="en-US" baseline="0" dirty="0"/>
                        <a:t> Greater Electron Density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and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2.5-2.5=0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Non-Polar covalent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and </a:t>
                      </a:r>
                      <a:r>
                        <a:rPr lang="en-US" dirty="0" err="1"/>
                        <a:t>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BCl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3.0-2.0=1.0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Polar</a:t>
                      </a:r>
                      <a:r>
                        <a:rPr lang="en-US" baseline="0" dirty="0"/>
                        <a:t> covalent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 and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3.5-1.5=2.0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Ionic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 and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3.0-2.5=0.5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Polar covalent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 and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CaF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4.0-1.0=3.0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every metal&amp; non metal combination result in an ionic bond? Explain!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No!! Beryllium (1.5) and Phosphorus (2.1) have an electronegativity difference of 0.6, which is a polar covalent bond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6272-4F0C-2144-A78F-9607CADC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3B10D-7231-8F49-ADF5-AC65BD7C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the </a:t>
            </a:r>
            <a:r>
              <a:rPr lang="en-US" b="1" dirty="0"/>
              <a:t>Periodic Trends Worksheet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7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outer boundary of an atom depends on the size of a cloud in which electrons spend approximately </a:t>
            </a:r>
            <a:r>
              <a:rPr lang="en-US" u="sng" dirty="0"/>
              <a:t>90</a:t>
            </a:r>
            <a:r>
              <a:rPr lang="en-US" dirty="0"/>
              <a:t>% of their time</a:t>
            </a:r>
          </a:p>
          <a:p>
            <a:r>
              <a:rPr lang="en-US" dirty="0"/>
              <a:t>What affects the size of an atom’s electron cloud?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F8742-3948-3542-8DBD-1FF68AD9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3" y="3870420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trends do you see?</a:t>
            </a:r>
          </a:p>
        </p:txBody>
      </p:sp>
      <p:pic>
        <p:nvPicPr>
          <p:cNvPr id="4" name="Picture 3" descr="Screen shot 2011-11-17 at 1.27.30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7" y="1927205"/>
            <a:ext cx="8246001" cy="367956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28487" y="1135475"/>
            <a:ext cx="493360" cy="513789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we move down a family…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6" y="1600201"/>
            <a:ext cx="5147582" cy="4343400"/>
          </a:xfrm>
        </p:spPr>
        <p:txBody>
          <a:bodyPr/>
          <a:lstStyle/>
          <a:p>
            <a:r>
              <a:rPr lang="en-US" dirty="0"/>
              <a:t>As the number of energy levels (n) increases, </a:t>
            </a:r>
            <a:r>
              <a:rPr lang="en-US" u="sng" dirty="0"/>
              <a:t>the outer electrons will be farther from the nucleus.</a:t>
            </a:r>
            <a:r>
              <a:rPr lang="en-US" dirty="0"/>
              <a:t> This makes the atom </a:t>
            </a:r>
            <a:r>
              <a:rPr lang="en-US" u="sng" dirty="0"/>
              <a:t>larger.</a:t>
            </a:r>
            <a:endParaRPr lang="en-US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413704" y="1612617"/>
            <a:ext cx="537294" cy="433098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Screen shot 2011-11-17 at 1.27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r="83473"/>
          <a:stretch/>
        </p:blipFill>
        <p:spPr>
          <a:xfrm>
            <a:off x="5944527" y="1863326"/>
            <a:ext cx="1224000" cy="408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the Bohr Diagrams for the following atoms</a:t>
            </a:r>
          </a:p>
          <a:p>
            <a:pPr>
              <a:buNone/>
            </a:pPr>
            <a:r>
              <a:rPr lang="en-US" b="1" dirty="0"/>
              <a:t>   </a:t>
            </a:r>
            <a:r>
              <a:rPr lang="en-US" b="1" u="sng" dirty="0"/>
              <a:t>Sodium</a:t>
            </a:r>
            <a:r>
              <a:rPr lang="en-US" b="1" dirty="0"/>
              <a:t>		  </a:t>
            </a:r>
            <a:r>
              <a:rPr lang="en-US" b="1" u="sng" dirty="0"/>
              <a:t>Potassium</a:t>
            </a:r>
            <a:r>
              <a:rPr lang="en-US" b="1" dirty="0"/>
              <a:t>	</a:t>
            </a:r>
            <a:r>
              <a:rPr lang="en-US" b="1"/>
              <a:t>            </a:t>
            </a:r>
            <a:r>
              <a:rPr lang="en-US" b="1" u="sng"/>
              <a:t>Rubidium</a:t>
            </a:r>
            <a:endParaRPr lang="en-US" b="1" u="sng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2060" y="2811338"/>
            <a:ext cx="2485481" cy="251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37_rubidium_(Rb)_enhanced_Bohr_mod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24" y="2811338"/>
            <a:ext cx="2502846" cy="2512150"/>
          </a:xfrm>
          <a:prstGeom prst="rect">
            <a:avLst/>
          </a:prstGeom>
        </p:spPr>
      </p:pic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2962897"/>
            <a:ext cx="2413758" cy="236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trend do you see?</a:t>
            </a:r>
          </a:p>
        </p:txBody>
      </p:sp>
      <p:pic>
        <p:nvPicPr>
          <p:cNvPr id="4" name="Picture 3" descr="Screen shot 2011-11-17 at 1.27.30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875"/>
            <a:ext cx="9144000" cy="40802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6200000">
            <a:off x="4039974" y="-2223668"/>
            <a:ext cx="822960" cy="847069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3002</TotalTime>
  <Words>1233</Words>
  <Application>Microsoft Macintosh PowerPoint</Application>
  <PresentationFormat>On-screen Show (4:3)</PresentationFormat>
  <Paragraphs>222</Paragraphs>
  <Slides>45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News Gothic MT</vt:lpstr>
      <vt:lpstr>Wingdings</vt:lpstr>
      <vt:lpstr>Wingdings 2</vt:lpstr>
      <vt:lpstr>Breeze</vt:lpstr>
      <vt:lpstr>Atomic Theory V Notes</vt:lpstr>
      <vt:lpstr>Periodic Trends</vt:lpstr>
      <vt:lpstr>PowerPoint Presentation</vt:lpstr>
      <vt:lpstr>The size of an atom</vt:lpstr>
      <vt:lpstr>PowerPoint Presentation</vt:lpstr>
      <vt:lpstr>What trends do you see?</vt:lpstr>
      <vt:lpstr>As we move down a family…</vt:lpstr>
      <vt:lpstr>PowerPoint Presentation</vt:lpstr>
      <vt:lpstr>What trend do you see?</vt:lpstr>
      <vt:lpstr>As we move across a period...</vt:lpstr>
      <vt:lpstr>Consider this…</vt:lpstr>
      <vt:lpstr>N3- &gt; O2- &gt; F- &gt; Ne &gt; Na+ &gt; Mg2+ &gt; Al3+</vt:lpstr>
      <vt:lpstr>PowerPoint Presentation</vt:lpstr>
      <vt:lpstr>Ionization Energy</vt:lpstr>
      <vt:lpstr>PowerPoint Presentation</vt:lpstr>
      <vt:lpstr>This is because of the Shielding effect</vt:lpstr>
      <vt:lpstr>Summary</vt:lpstr>
      <vt:lpstr>Practice</vt:lpstr>
      <vt:lpstr>PowerPoint Presentation</vt:lpstr>
      <vt:lpstr>Electronegativity</vt:lpstr>
      <vt:lpstr>PowerPoint Presentation</vt:lpstr>
      <vt:lpstr>Summary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Chemical Bonding</vt:lpstr>
      <vt:lpstr>Ionic Bonding</vt:lpstr>
      <vt:lpstr>Important points!!!</vt:lpstr>
      <vt:lpstr>PowerPoint Presentation</vt:lpstr>
      <vt:lpstr>PowerPoint Presentation</vt:lpstr>
      <vt:lpstr>Practice 1</vt:lpstr>
      <vt:lpstr>Practice 2</vt:lpstr>
      <vt:lpstr>Covalent Bonding</vt:lpstr>
      <vt:lpstr>Important Points</vt:lpstr>
      <vt:lpstr>PowerPoint Presentation</vt:lpstr>
      <vt:lpstr>PowerPoint Presentation</vt:lpstr>
      <vt:lpstr>PowerPoint Presentation</vt:lpstr>
      <vt:lpstr>Practice 1</vt:lpstr>
      <vt:lpstr>Practice 2</vt:lpstr>
      <vt:lpstr>Practice 3</vt:lpstr>
      <vt:lpstr>PowerPoint Presentation</vt:lpstr>
      <vt:lpstr>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Theory V Notes</dc:title>
  <dc:creator>Nimret Sandhu</dc:creator>
  <cp:lastModifiedBy>Microsoft Office User</cp:lastModifiedBy>
  <cp:revision>61</cp:revision>
  <dcterms:created xsi:type="dcterms:W3CDTF">2017-12-13T18:47:15Z</dcterms:created>
  <dcterms:modified xsi:type="dcterms:W3CDTF">2021-05-17T17:28:10Z</dcterms:modified>
</cp:coreProperties>
</file>