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64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68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7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2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4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97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8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32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07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8FD89-97A8-9D40-B630-B43CB5A2BD9E}" type="datetimeFigureOut">
              <a:rPr lang="en-US" smtClean="0"/>
              <a:t>9/8/21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F0835-0760-E743-BA3F-3123C6B54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3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Chemistry 11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Whiteboards!</a:t>
            </a:r>
          </a:p>
        </p:txBody>
      </p:sp>
    </p:spTree>
    <p:extLst>
      <p:ext uri="{BB962C8B-B14F-4D97-AF65-F5344CB8AC3E}">
        <p14:creationId xmlns:p14="http://schemas.microsoft.com/office/powerpoint/2010/main" val="15244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75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/>
              <a:t>Calculate the mass of 0.0150 </a:t>
            </a:r>
            <a:r>
              <a:rPr lang="en-US" dirty="0" err="1"/>
              <a:t>mol</a:t>
            </a:r>
            <a:r>
              <a:rPr lang="en-US" dirty="0"/>
              <a:t> of PCl</a:t>
            </a:r>
            <a:r>
              <a:rPr lang="en-US" baseline="-25000" dirty="0"/>
              <a:t>3</a:t>
            </a:r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baseline="-250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endParaRPr lang="en-US" baseline="-25000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73510" y="2782669"/>
            <a:ext cx="3595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	2.06 g PCl3</a:t>
            </a:r>
          </a:p>
        </p:txBody>
      </p:sp>
    </p:spTree>
    <p:extLst>
      <p:ext uri="{BB962C8B-B14F-4D97-AF65-F5344CB8AC3E}">
        <p14:creationId xmlns:p14="http://schemas.microsoft.com/office/powerpoint/2010/main" val="48768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0.250 </a:t>
            </a:r>
            <a:r>
              <a:rPr lang="en-US" dirty="0" err="1"/>
              <a:t>mol</a:t>
            </a:r>
            <a:r>
              <a:rPr lang="en-US" dirty="0"/>
              <a:t> sample of methane has a mass of 4.00 g. Calculate the molar mass.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endParaRPr lang="en-US" baseline="-25000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2522" y="3120952"/>
            <a:ext cx="3595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16.0 g/</a:t>
            </a:r>
            <a:r>
              <a:rPr lang="en-US" sz="3600" dirty="0" err="1">
                <a:solidFill>
                  <a:srgbClr val="FF0000"/>
                </a:solidFill>
              </a:rPr>
              <a:t>mol</a:t>
            </a:r>
            <a:r>
              <a:rPr lang="en-US" sz="3600" dirty="0">
                <a:solidFill>
                  <a:srgbClr val="FF0000"/>
                </a:solidFill>
              </a:rPr>
              <a:t> CH</a:t>
            </a:r>
            <a:r>
              <a:rPr lang="en-US" sz="3600" baseline="-25000" dirty="0">
                <a:solidFill>
                  <a:srgbClr val="FF0000"/>
                </a:solidFill>
              </a:rPr>
              <a:t>4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16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Iron metal reacts with the oxygen in the air to produce iron (II) oxide. </a:t>
            </a:r>
          </a:p>
          <a:p>
            <a:pPr marL="0" indent="0">
              <a:buNone/>
            </a:pPr>
            <a:endParaRPr lang="en-US" sz="1400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Write a balanced reaction.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If 9.11 </a:t>
            </a:r>
            <a:r>
              <a:rPr lang="en-US" dirty="0" err="1"/>
              <a:t>mol</a:t>
            </a:r>
            <a:r>
              <a:rPr lang="en-US" dirty="0"/>
              <a:t> of iron reacted, how many liters of oxygen reacted at STP?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712522" y="3507763"/>
            <a:ext cx="3595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2Fe + O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>
                <a:solidFill>
                  <a:srgbClr val="FF0000"/>
                </a:solidFill>
                <a:sym typeface="Wingdings"/>
              </a:rPr>
              <a:t> 2FeO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2522" y="5630805"/>
            <a:ext cx="3595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102 L O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85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305.0 g sample of C</a:t>
            </a:r>
            <a:r>
              <a:rPr lang="en-US" baseline="-25000" dirty="0"/>
              <a:t>7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O</a:t>
            </a:r>
            <a:r>
              <a:rPr lang="en-US" baseline="-25000" dirty="0"/>
              <a:t>2 </a:t>
            </a:r>
            <a:r>
              <a:rPr lang="en-US" dirty="0"/>
              <a:t>reacts with 512.0 g of O</a:t>
            </a:r>
            <a:r>
              <a:rPr lang="en-US" baseline="-25000" dirty="0"/>
              <a:t>2</a:t>
            </a:r>
            <a:r>
              <a:rPr lang="en-US" dirty="0"/>
              <a:t> according to the reaction: </a:t>
            </a:r>
          </a:p>
          <a:p>
            <a:pPr marL="0" indent="0" algn="ctr">
              <a:buNone/>
            </a:pPr>
            <a:r>
              <a:rPr lang="en-US" dirty="0"/>
              <a:t>2 C</a:t>
            </a:r>
            <a:r>
              <a:rPr lang="en-US" baseline="-25000" dirty="0"/>
              <a:t>7</a:t>
            </a:r>
            <a:r>
              <a:rPr lang="en-US" dirty="0"/>
              <a:t>H</a:t>
            </a:r>
            <a:r>
              <a:rPr lang="en-US" baseline="-25000" dirty="0"/>
              <a:t>6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 + 15 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14 CO</a:t>
            </a:r>
            <a:r>
              <a:rPr lang="en-US" baseline="-25000" dirty="0"/>
              <a:t>2 </a:t>
            </a:r>
            <a:r>
              <a:rPr lang="en-US" dirty="0"/>
              <a:t>+ 6 H</a:t>
            </a:r>
            <a:r>
              <a:rPr lang="en-US" baseline="-25000" dirty="0"/>
              <a:t>2</a:t>
            </a:r>
            <a:r>
              <a:rPr lang="en-US" dirty="0"/>
              <a:t>O</a:t>
            </a:r>
            <a:endParaRPr lang="en-CA" dirty="0"/>
          </a:p>
          <a:p>
            <a:pPr marL="0" indent="0">
              <a:buNone/>
            </a:pPr>
            <a:endParaRPr lang="en-US" sz="1800" dirty="0">
              <a:sym typeface="Wingdings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ym typeface="Wingdings"/>
              </a:rPr>
              <a:t>Which reactant is </a:t>
            </a:r>
            <a:r>
              <a:rPr lang="en-US">
                <a:sym typeface="Wingdings"/>
              </a:rPr>
              <a:t>in excess?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514350" indent="-514350">
              <a:buFont typeface="+mj-lt"/>
              <a:buAutoNum type="alphaLcParenR"/>
            </a:pPr>
            <a:endParaRPr lang="en-US" sz="1400" dirty="0">
              <a:sym typeface="Wingdings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ym typeface="Wingdings"/>
              </a:rPr>
              <a:t>What mass of CO</a:t>
            </a:r>
            <a:r>
              <a:rPr lang="en-US" baseline="-25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will be produced?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1420845" y="4092973"/>
            <a:ext cx="602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C</a:t>
            </a:r>
            <a:r>
              <a:rPr lang="en-US" sz="3600" baseline="-25000" dirty="0">
                <a:solidFill>
                  <a:srgbClr val="FF0000"/>
                </a:solidFill>
              </a:rPr>
              <a:t>7</a:t>
            </a:r>
            <a:r>
              <a:rPr lang="en-US" sz="3600" dirty="0">
                <a:solidFill>
                  <a:srgbClr val="FF0000"/>
                </a:solidFill>
              </a:rPr>
              <a:t>H</a:t>
            </a:r>
            <a:r>
              <a:rPr lang="en-US" sz="3600" baseline="-25000" dirty="0">
                <a:solidFill>
                  <a:srgbClr val="FF0000"/>
                </a:solidFill>
              </a:rPr>
              <a:t>6</a:t>
            </a:r>
            <a:r>
              <a:rPr lang="en-US" sz="3600" dirty="0">
                <a:solidFill>
                  <a:srgbClr val="FF0000"/>
                </a:solidFill>
              </a:rPr>
              <a:t>O</a:t>
            </a:r>
            <a:r>
              <a:rPr lang="en-US" sz="3600" baseline="-25000" dirty="0">
                <a:solidFill>
                  <a:srgbClr val="FF0000"/>
                </a:solidFill>
              </a:rPr>
              <a:t>2 </a:t>
            </a:r>
            <a:r>
              <a:rPr lang="en-US" sz="3600" dirty="0">
                <a:solidFill>
                  <a:srgbClr val="FF0000"/>
                </a:solidFill>
              </a:rPr>
              <a:t>is in excess</a:t>
            </a:r>
            <a:endParaRPr lang="en-US" sz="3600" dirty="0">
              <a:solidFill>
                <a:srgbClr val="FF0000"/>
              </a:solidFill>
              <a:sym typeface="Wingding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3354" y="5652329"/>
            <a:ext cx="3595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rgbClr val="FF0000"/>
                </a:solidFill>
              </a:rPr>
              <a:t>657 </a:t>
            </a:r>
            <a:r>
              <a:rPr lang="en-US" sz="3600" dirty="0">
                <a:solidFill>
                  <a:srgbClr val="FF0000"/>
                </a:solidFill>
              </a:rPr>
              <a:t>g CO</a:t>
            </a:r>
            <a:r>
              <a:rPr lang="en-US" sz="3600" baseline="-25000" dirty="0">
                <a:solidFill>
                  <a:srgbClr val="FF0000"/>
                </a:solidFill>
              </a:rPr>
              <a:t>2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33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 </a:t>
            </a:r>
            <a:r>
              <a:rPr lang="en-US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>
                <a:sym typeface="Wingdings"/>
              </a:rPr>
              <a:t>8.05 g of </a:t>
            </a:r>
            <a:r>
              <a:rPr lang="en-US" dirty="0" err="1">
                <a:sym typeface="Wingdings"/>
              </a:rPr>
              <a:t>KCl</a:t>
            </a:r>
            <a:r>
              <a:rPr lang="en-US" dirty="0">
                <a:sym typeface="Wingdings"/>
              </a:rPr>
              <a:t> are dissolved in 200. mL of water. Calculate the molarity of the solution.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514350" indent="-514350">
              <a:buFont typeface="+mj-lt"/>
              <a:buAutoNum type="alphaLcParenR"/>
            </a:pPr>
            <a:r>
              <a:rPr lang="en-US" dirty="0">
                <a:sym typeface="Wingdings"/>
              </a:rPr>
              <a:t>If the solution above were diluted to 350. mL, what would be the resulting molarity?</a:t>
            </a:r>
          </a:p>
          <a:p>
            <a:pPr marL="514350" indent="-514350">
              <a:buFont typeface="+mj-lt"/>
              <a:buAutoNum type="alphaLcParenR"/>
            </a:pPr>
            <a:endParaRPr lang="en-US" sz="1400" dirty="0">
              <a:sym typeface="Wingdings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baseline="-25000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0845" y="2951907"/>
            <a:ext cx="602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0.540 M </a:t>
            </a:r>
            <a:r>
              <a:rPr lang="en-US" sz="3600" dirty="0" err="1">
                <a:solidFill>
                  <a:srgbClr val="FF0000"/>
                </a:solidFill>
              </a:rPr>
              <a:t>KCl</a:t>
            </a:r>
            <a:endParaRPr lang="en-CA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0845" y="5084491"/>
            <a:ext cx="6027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0.309 M </a:t>
            </a:r>
            <a:r>
              <a:rPr lang="en-US" sz="3600" dirty="0" err="1">
                <a:solidFill>
                  <a:srgbClr val="FF0000"/>
                </a:solidFill>
              </a:rPr>
              <a:t>KCl</a:t>
            </a:r>
            <a:endParaRPr lang="en-CA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6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190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Chemistry 11 Review</vt:lpstr>
      <vt:lpstr>Question 1</vt:lpstr>
      <vt:lpstr>Question 2</vt:lpstr>
      <vt:lpstr>Question 3</vt:lpstr>
      <vt:lpstr>Question 4</vt:lpstr>
      <vt:lpstr>Question 5</vt:lpstr>
    </vt:vector>
  </TitlesOfParts>
  <Company>Delta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10 Review </dc:title>
  <dc:creator>SD37</dc:creator>
  <cp:lastModifiedBy>Microsoft Office User</cp:lastModifiedBy>
  <cp:revision>36</cp:revision>
  <dcterms:created xsi:type="dcterms:W3CDTF">2018-08-23T19:01:26Z</dcterms:created>
  <dcterms:modified xsi:type="dcterms:W3CDTF">2021-09-08T23:03:16Z</dcterms:modified>
</cp:coreProperties>
</file>