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5" r:id="rId11"/>
    <p:sldId id="267" r:id="rId12"/>
    <p:sldId id="263" r:id="rId13"/>
    <p:sldId id="268" r:id="rId14"/>
    <p:sldId id="269" r:id="rId15"/>
    <p:sldId id="270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57" autoAdjust="0"/>
    <p:restoredTop sz="94660"/>
  </p:normalViewPr>
  <p:slideViewPr>
    <p:cSldViewPr snapToGrid="0">
      <p:cViewPr varScale="1">
        <p:scale>
          <a:sx n="94" d="100"/>
          <a:sy n="94" d="100"/>
        </p:scale>
        <p:origin x="50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1AB5-21A5-4F5C-803E-53DD28A325AF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C01B-4D0B-4464-AC63-16657373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0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1AB5-21A5-4F5C-803E-53DD28A325AF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C01B-4D0B-4464-AC63-16657373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3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1AB5-21A5-4F5C-803E-53DD28A325AF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C01B-4D0B-4464-AC63-16657373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3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1AB5-21A5-4F5C-803E-53DD28A325AF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C01B-4D0B-4464-AC63-16657373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0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1AB5-21A5-4F5C-803E-53DD28A325AF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C01B-4D0B-4464-AC63-16657373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7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1AB5-21A5-4F5C-803E-53DD28A325AF}" type="datetimeFigureOut">
              <a:rPr lang="en-US" smtClean="0"/>
              <a:t>9/12/19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C01B-4D0B-4464-AC63-16657373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8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1AB5-21A5-4F5C-803E-53DD28A325AF}" type="datetimeFigureOut">
              <a:rPr lang="en-US" smtClean="0"/>
              <a:t>9/12/19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C01B-4D0B-4464-AC63-16657373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3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1AB5-21A5-4F5C-803E-53DD28A325AF}" type="datetimeFigureOut">
              <a:rPr lang="en-US" smtClean="0"/>
              <a:t>9/12/19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C01B-4D0B-4464-AC63-16657373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2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1AB5-21A5-4F5C-803E-53DD28A325AF}" type="datetimeFigureOut">
              <a:rPr lang="en-US" smtClean="0"/>
              <a:t>9/12/19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C01B-4D0B-4464-AC63-16657373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1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1AB5-21A5-4F5C-803E-53DD28A325AF}" type="datetimeFigureOut">
              <a:rPr lang="en-US" smtClean="0"/>
              <a:t>9/12/19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C01B-4D0B-4464-AC63-16657373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7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1AB5-21A5-4F5C-803E-53DD28A325AF}" type="datetimeFigureOut">
              <a:rPr lang="en-US" smtClean="0"/>
              <a:t>9/12/19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C01B-4D0B-4464-AC63-16657373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71AB5-21A5-4F5C-803E-53DD28A325AF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BC01B-4D0B-4464-AC63-16657373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9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png"/><Relationship Id="rId9" Type="http://schemas.openxmlformats.org/officeDocument/2006/relationships/image" Target="../media/image19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Chemistry 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Lab Safety</a:t>
            </a:r>
          </a:p>
        </p:txBody>
      </p:sp>
    </p:spTree>
    <p:extLst>
      <p:ext uri="{BB962C8B-B14F-4D97-AF65-F5344CB8AC3E}">
        <p14:creationId xmlns:p14="http://schemas.microsoft.com/office/powerpoint/2010/main" val="2485007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4.1 Appropriate Behavior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No horseplay/running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Store personal belongings in cubicles or along side wall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Be prepared! Read all instructions before the lab begins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Do not carry hot equipment or dangerous chemicals through crowds of students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Wash hands with warm water and soap after each lab activity</a:t>
            </a:r>
          </a:p>
          <a:p>
            <a:endParaRPr lang="en-US" dirty="0"/>
          </a:p>
        </p:txBody>
      </p:sp>
      <p:pic>
        <p:nvPicPr>
          <p:cNvPr id="7170" name="Picture 2" descr="Image result for washing h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331" y="365125"/>
            <a:ext cx="3429000" cy="228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108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Chemical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Do not perform unauthorized experiments or handle equipment without permission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Keep all lids closed when a chemical is not being used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Notify teacher if chemicals are spilled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Dispose of chemicals as instructed by teacher. If a chemical can go down the sink, flush it with lots of water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Pour liquid chemicals carefully (preferably over the sink)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When diluting an acid, pour the acid into water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060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Just In Case…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6.1 Spills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Notify teacher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Low hazard spills should be cleaned up with paper towel/water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Shut off gas immediately if spill is flammable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If chemical contacts skin/eyes, flush affected area for 15 minutes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r>
              <a:rPr lang="en-US" dirty="0"/>
              <a:t>6.2 Broken Glass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Notify teacher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Sweep into broken glass container</a:t>
            </a:r>
          </a:p>
        </p:txBody>
      </p:sp>
      <p:pic>
        <p:nvPicPr>
          <p:cNvPr id="8194" name="Picture 2" descr="Image result for chemical spill science la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224" y="438990"/>
            <a:ext cx="3196106" cy="21473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Image result for broken glass buck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325" y="4222376"/>
            <a:ext cx="2384892" cy="23848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294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47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Chemistry 12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Equipment</a:t>
            </a:r>
          </a:p>
        </p:txBody>
      </p:sp>
    </p:spTree>
    <p:extLst>
      <p:ext uri="{BB962C8B-B14F-4D97-AF65-F5344CB8AC3E}">
        <p14:creationId xmlns:p14="http://schemas.microsoft.com/office/powerpoint/2010/main" val="4232912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23571" y="1719071"/>
            <a:ext cx="8744858" cy="44074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/>
              <a:t>Name the following pieces of equipment. If you do not know the name, describe how it would be used.</a:t>
            </a:r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/>
              <a:t>1.	    	      2.		   	3.		   4.</a:t>
            </a:r>
          </a:p>
          <a:p>
            <a:pPr marL="502920" indent="-457200">
              <a:buAutoNum type="arabicPeriod"/>
            </a:pPr>
            <a:endParaRPr lang="en-US" sz="2400" dirty="0"/>
          </a:p>
          <a:p>
            <a:pPr marL="502920" indent="-457200">
              <a:buAutoNum type="arabicPeriod"/>
            </a:pPr>
            <a:endParaRPr lang="en-US" sz="2400" dirty="0"/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/>
              <a:t>5. 		     6. 			7. 		   8.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402" y="2981776"/>
            <a:ext cx="970929" cy="1324914"/>
          </a:xfrm>
          <a:prstGeom prst="rect">
            <a:avLst/>
          </a:prstGeom>
        </p:spPr>
      </p:pic>
      <p:pic>
        <p:nvPicPr>
          <p:cNvPr id="8" name="Picture 7" descr="downloa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222" y="3090633"/>
            <a:ext cx="1155766" cy="1300842"/>
          </a:xfrm>
          <a:prstGeom prst="rect">
            <a:avLst/>
          </a:prstGeom>
        </p:spPr>
      </p:pic>
      <p:pic>
        <p:nvPicPr>
          <p:cNvPr id="10" name="Picture 9" descr="image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513" y="3005847"/>
            <a:ext cx="909139" cy="1300842"/>
          </a:xfrm>
          <a:prstGeom prst="rect">
            <a:avLst/>
          </a:prstGeom>
        </p:spPr>
      </p:pic>
      <p:pic>
        <p:nvPicPr>
          <p:cNvPr id="11" name="Picture 10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5425" y="2915133"/>
            <a:ext cx="958628" cy="1391557"/>
          </a:xfrm>
          <a:prstGeom prst="rect">
            <a:avLst/>
          </a:prstGeom>
        </p:spPr>
      </p:pic>
      <p:pic>
        <p:nvPicPr>
          <p:cNvPr id="12" name="Picture 11" descr="download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721" y="4825997"/>
            <a:ext cx="1149372" cy="1560287"/>
          </a:xfrm>
          <a:prstGeom prst="rect">
            <a:avLst/>
          </a:prstGeom>
        </p:spPr>
      </p:pic>
      <p:pic>
        <p:nvPicPr>
          <p:cNvPr id="13" name="Picture 12" descr="images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223" y="4785812"/>
            <a:ext cx="713921" cy="1502210"/>
          </a:xfrm>
          <a:prstGeom prst="rect">
            <a:avLst/>
          </a:prstGeom>
        </p:spPr>
      </p:pic>
      <p:pic>
        <p:nvPicPr>
          <p:cNvPr id="14" name="Picture 13" descr="download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513" y="4888026"/>
            <a:ext cx="941292" cy="1212270"/>
          </a:xfrm>
          <a:prstGeom prst="rect">
            <a:avLst/>
          </a:prstGeom>
        </p:spPr>
      </p:pic>
      <p:pic>
        <p:nvPicPr>
          <p:cNvPr id="18" name="Picture 17" descr="download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938" y="4666666"/>
            <a:ext cx="1621356" cy="162135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381467" y="4287644"/>
            <a:ext cx="1374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beaker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9745" y="4269501"/>
            <a:ext cx="1374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test tube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48793" y="4288548"/>
            <a:ext cx="2454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Erlenmeyer flask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603507" y="4288547"/>
            <a:ext cx="2582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Bunsen burner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46779" y="6126481"/>
            <a:ext cx="1762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eyedropper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45857" y="6145527"/>
            <a:ext cx="3260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graduated cylinder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943450" y="6154726"/>
            <a:ext cx="1374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funnel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936275" y="6158768"/>
            <a:ext cx="2255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wire gauze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171714" y="59871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61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4" grpId="0"/>
      <p:bldP spid="25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3200" dirty="0"/>
              <a:t>You will now do safety stations and an equipment scavenger in the lab!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</p:spTree>
    <p:extLst>
      <p:ext uri="{BB962C8B-B14F-4D97-AF65-F5344CB8AC3E}">
        <p14:creationId xmlns:p14="http://schemas.microsoft.com/office/powerpoint/2010/main" val="53436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Emergency 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Only to be used in an emergency</a:t>
            </a:r>
          </a:p>
          <a:p>
            <a:r>
              <a:rPr lang="en-US" dirty="0"/>
              <a:t>Do not need to ask permission before using, but must be able to justify why it was used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1.1 Fire Extinguisher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Pull fire alarm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Aim at base of fire, sweeping back and forth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Do not use on people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Turn gas valves off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Image result for fire extinguish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702" y="2910168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700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Emergency 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7200714" cy="48445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1.2 Fire Blanket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Used when clothing/hair is on fire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Remember: stop, drop and roll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Turn gas valves off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1.3 Eyewash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Used anytime a chemical/solution gets into eyes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Push hand paddle downwards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Keep eyes open in water, blinking rapidly to help rinse under eyelid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Remove contact lenses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Seek medical attention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Image result for fire blank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426" y="1027906"/>
            <a:ext cx="2457488" cy="24574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eyewash stati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6" t="14980" r="-4706" b="25867"/>
          <a:stretch/>
        </p:blipFill>
        <p:spPr bwMode="auto">
          <a:xfrm>
            <a:off x="8280961" y="3976743"/>
            <a:ext cx="3810000" cy="2253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629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Emergency 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44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1.4 Emergency Shower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Used for large chemical spills over body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Clothing soaked in chemicals must be removed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Be careful not to slip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3392" y="365125"/>
            <a:ext cx="2360407" cy="62944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203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Protective 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56352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2.1 Safety Glasses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Must be worn during lab activities that involve heating and/or chemicals (from start to finish!)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Glasses with large frames may be worn as a substitute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2.2 Fume Hood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Use whenever poisonous odors are being produced</a:t>
            </a:r>
          </a:p>
        </p:txBody>
      </p:sp>
      <p:pic>
        <p:nvPicPr>
          <p:cNvPr id="3074" name="Picture 2" descr="Image result for safety glas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722" y="2012589"/>
            <a:ext cx="3560278" cy="19038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87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Personal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434892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3.1 Contact Lenses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Difficult to remove if chemicals get in eye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Soft lenses can absorb chemical vapors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Prevents natural eye fluids from removing contaminants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3.2 Clothing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Clothing is how you protect your skin from chemicals!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As much skin as possible should be covered (feet, legs, arms, etc.)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Sandals are not permitted (closed toe shoes only)</a:t>
            </a:r>
          </a:p>
        </p:txBody>
      </p:sp>
      <p:pic>
        <p:nvPicPr>
          <p:cNvPr id="4098" name="Picture 2" descr="Image result for lab apron chemistr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00"/>
          <a:stretch/>
        </p:blipFill>
        <p:spPr bwMode="auto">
          <a:xfrm>
            <a:off x="9273092" y="2701962"/>
            <a:ext cx="2499360" cy="381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58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Personal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3.3 Hair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Long hair must be tied back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Hats must be removed or worn backwards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3.4 Food/Drink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Never eat/drink/store food in the lab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Do not taste chemicals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To smell a chemical, gently waft the air towards yourself</a:t>
            </a:r>
          </a:p>
        </p:txBody>
      </p:sp>
      <p:pic>
        <p:nvPicPr>
          <p:cNvPr id="5122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09868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959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Personal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3.5 Electronic Devices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Headphones/music are NEVER permitted in the lab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Do not let your electronic device distract you from your experiment!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  <p:pic>
        <p:nvPicPr>
          <p:cNvPr id="6146" name="Picture 2" descr="Image result for electrical cord tripping haz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876" y="3589412"/>
            <a:ext cx="5905500" cy="28670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868886"/>
            <a:ext cx="523987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3.6 Electric Cords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Unplug electric cords by pulling on the plug, not the cord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Do not leave cords dangling where other students may trip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549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Personal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3.7 Heating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Do not leave a Bunsen burner or hot plate unattended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Never reach across a flame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When heating test tubes, point the open end away from yourself and others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Check glassware for cracks before heating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Move hot containers with clamps, tongs or oven mitts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Rest hot containers on a piece of wire mesh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If you burn yourself, immediately run your skin under cool water</a:t>
            </a:r>
          </a:p>
        </p:txBody>
      </p:sp>
    </p:spTree>
    <p:extLst>
      <p:ext uri="{BB962C8B-B14F-4D97-AF65-F5344CB8AC3E}">
        <p14:creationId xmlns:p14="http://schemas.microsoft.com/office/powerpoint/2010/main" val="1413967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670</Words>
  <Application>Microsoft Macintosh PowerPoint</Application>
  <PresentationFormat>Widescreen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Chemistry 12</vt:lpstr>
      <vt:lpstr>1. Emergency Equipment</vt:lpstr>
      <vt:lpstr>1. Emergency Equipment</vt:lpstr>
      <vt:lpstr>1. Emergency Equipment</vt:lpstr>
      <vt:lpstr>2. Protective Equipment</vt:lpstr>
      <vt:lpstr>3. Personal Protection</vt:lpstr>
      <vt:lpstr>3. Personal Protection</vt:lpstr>
      <vt:lpstr>3. Personal Protection</vt:lpstr>
      <vt:lpstr>3. Personal Protection</vt:lpstr>
      <vt:lpstr>4. Behavior</vt:lpstr>
      <vt:lpstr>5. Chemical Safety</vt:lpstr>
      <vt:lpstr>6. Just In Case…</vt:lpstr>
      <vt:lpstr>7. Questions?</vt:lpstr>
      <vt:lpstr>Lab Equipment</vt:lpstr>
      <vt:lpstr>PowerPoint Presentation</vt:lpstr>
      <vt:lpstr>Activity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11</dc:title>
  <dc:creator>Ryan van Vliet</dc:creator>
  <cp:lastModifiedBy>Microsoft Office User</cp:lastModifiedBy>
  <cp:revision>17</cp:revision>
  <dcterms:created xsi:type="dcterms:W3CDTF">2017-08-10T22:36:54Z</dcterms:created>
  <dcterms:modified xsi:type="dcterms:W3CDTF">2019-09-12T17:07:45Z</dcterms:modified>
</cp:coreProperties>
</file>