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76" r:id="rId4"/>
    <p:sldId id="275" r:id="rId5"/>
    <p:sldId id="257" r:id="rId6"/>
    <p:sldId id="259" r:id="rId7"/>
    <p:sldId id="258" r:id="rId8"/>
    <p:sldId id="261" r:id="rId9"/>
    <p:sldId id="277" r:id="rId10"/>
    <p:sldId id="278" r:id="rId11"/>
    <p:sldId id="279" r:id="rId12"/>
    <p:sldId id="263" r:id="rId13"/>
    <p:sldId id="264" r:id="rId14"/>
    <p:sldId id="280" r:id="rId15"/>
    <p:sldId id="281" r:id="rId16"/>
    <p:sldId id="262" r:id="rId17"/>
    <p:sldId id="282" r:id="rId18"/>
    <p:sldId id="265" r:id="rId19"/>
    <p:sldId id="269" r:id="rId20"/>
    <p:sldId id="270" r:id="rId21"/>
    <p:sldId id="290" r:id="rId22"/>
    <p:sldId id="271" r:id="rId23"/>
    <p:sldId id="272" r:id="rId24"/>
    <p:sldId id="284" r:id="rId25"/>
    <p:sldId id="286" r:id="rId26"/>
    <p:sldId id="287" r:id="rId27"/>
    <p:sldId id="283" r:id="rId28"/>
    <p:sldId id="289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94780"/>
  </p:normalViewPr>
  <p:slideViewPr>
    <p:cSldViewPr snapToGrid="0" snapToObjects="1">
      <p:cViewPr varScale="1">
        <p:scale>
          <a:sx n="120" d="100"/>
          <a:sy n="120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3C822-0CF1-8643-A5D9-2B3A93C33773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D7A28-B63B-B84C-82A7-FAE714EE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D7A28-B63B-B84C-82A7-FAE714EEA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3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ABF13-C76D-C54C-BE5F-7564FC8F8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ABF13-C76D-C54C-BE5F-7564FC8F8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D7A28-B63B-B84C-82A7-FAE714EEA3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4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C5464-8616-064A-80E0-3CD4BCEBA4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7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D7A28-B63B-B84C-82A7-FAE714EEA3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7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D7A28-B63B-B84C-82A7-FAE714EEA3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D7A28-B63B-B84C-82A7-FAE714EEA3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2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D7A28-B63B-B84C-82A7-FAE714EEA3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953D-81DA-DE4B-9FCA-4DB2E24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BCF23-87C2-4944-A35F-96829BAAA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B5636-7E7F-1C4C-A145-AD85EC92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60B82-C62D-164F-B37E-FE8E31BA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F5C09-7371-9E49-B8BB-611A6082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777D-C83E-DE43-92A8-55FCF4ED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9F376-FE84-904F-B887-82C927182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839B4-77D0-9F47-8326-8B4A5E7B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72252-ECDF-7941-A03E-6151AE7D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4D476-9033-3F44-8748-57CA9D3B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B8DE5-4293-7045-AC9A-F709D0325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38366-C19B-0A4F-89E0-32885849F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7C74E-73AE-2C42-91E1-BED4DDA9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C22E0-74FD-5C46-BB07-9B3EAE69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8A0E-61A5-4F41-B595-88367C05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1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906F-3858-CD42-B54E-FB05B029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C6C94-45B1-D449-BA9A-6B8D02A58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3A3B-2B30-5646-BFEB-CFE201E3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2189-3DB8-D44B-A599-B4E7ADFE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1A531-9C78-3345-9F43-FCA07ABC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6C43-8A42-D940-AAEE-B7E46F41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33734-B0A4-3F45-A3C3-F7A4586B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6D7C2-D6BE-A548-B041-9B28053B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5F279-DB07-B442-815A-AABEDA568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CE61D-BB13-BC4D-84AE-2066DD7D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6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9568-5AB7-9A45-BBDF-DE7520AF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0D925-0971-EA4D-BDE7-3BC9D855D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2B51D-2B8C-074A-B108-D986A0733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CBDFD-CDDA-E341-B56E-B8C512DB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610B-BCB0-B943-8335-F3CB9956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76F13-F044-A148-99DF-79D843DA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8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31EF-3D57-2B41-B687-05D84B71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5C216-3FA8-C84B-AD7D-3A28995B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A5A4B-78CF-6847-8DA5-02C88F0A6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9900A-7CB1-6248-8EBA-691BF0278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B4990-2B22-A54A-840A-B0E4D402B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A6BA1-3BA4-3948-A35A-31EEE444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66B28-1D22-8D4A-B505-C346316B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808FC-6426-7A4E-BC35-F249195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1210-5F05-5342-AD19-7BCD986E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74D83-4F42-FF40-922C-82FED0E5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C3909-3BB5-5542-B04B-3E879FCF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0BCDE-EC36-144F-8DB9-86E7E7E2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392AE-FB7C-184E-AA15-1CC77181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0E734-3C70-B740-8554-EFA7D075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4C9BF-8D57-7042-8B4F-BE1D15A0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5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0853-0EB6-D349-88DD-3BE5212D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5B35E-D941-AF4D-B8E2-F7DA2433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35B64-BF2A-C045-BCDE-5972C377B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DA8B1-7511-CB43-B351-2A524CBB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F2D97-66B5-6D41-A2FC-C5F4F44A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8B07B-AC05-284F-8593-7459D7D9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6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F752-58C0-3C40-B727-A353DE51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65ACC-96EF-4F4C-983B-D0CD74DDE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E2DEF-7393-F940-9619-15FABF5F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FDF52-18EF-7042-8DA1-D12C558E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2B768-A540-C645-ABD6-03BD2B59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7D954-4050-4840-84CC-940EBFD8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9F80D-5417-2D46-A3F6-2D4F1370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6A522-BEB6-2447-A4F4-DB13B772E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1D5D3-D496-8949-AA7E-0BD951ECF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A6CF3-A651-0740-AE03-97863205FD4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42E2-2AA3-1948-B6DA-020F1970F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E12FC-8BAC-6349-ACEF-C0023BD8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38E-9D6C-8D47-81FA-FBC0E222B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1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90A5-5C47-9245-8827-F5EAFB10C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 Kinetics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873A4-EEB8-894B-B0DE-3F53A5A91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Final Exam Review</a:t>
            </a:r>
          </a:p>
        </p:txBody>
      </p:sp>
    </p:spTree>
    <p:extLst>
      <p:ext uri="{BB962C8B-B14F-4D97-AF65-F5344CB8AC3E}">
        <p14:creationId xmlns:p14="http://schemas.microsoft.com/office/powerpoint/2010/main" val="126775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6382-AE43-A84D-AA53-738A64D7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__ NO</a:t>
            </a:r>
            <a:r>
              <a:rPr lang="en-CA" baseline="-25000" dirty="0"/>
              <a:t>(g) </a:t>
            </a:r>
            <a:r>
              <a:rPr lang="en-CA" dirty="0"/>
              <a:t>+ __ Cl</a:t>
            </a:r>
            <a:r>
              <a:rPr lang="en-CA" baseline="-25000" dirty="0"/>
              <a:t>2(g) </a:t>
            </a:r>
            <a:r>
              <a:rPr lang="en-CA" dirty="0"/>
              <a:t>⇋ __ </a:t>
            </a:r>
            <a:r>
              <a:rPr lang="en-CA" dirty="0" err="1"/>
              <a:t>NOCl</a:t>
            </a:r>
            <a:r>
              <a:rPr lang="en-CA" baseline="-25000" dirty="0"/>
              <a:t>(g)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A0000-E9BF-A54C-AC1F-0CEB025C6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When 0.75 mol of NO and 0.30 mol of Cl</a:t>
            </a:r>
            <a:r>
              <a:rPr lang="en-CA" baseline="-25000" dirty="0"/>
              <a:t>2</a:t>
            </a:r>
            <a:r>
              <a:rPr lang="en-CA" dirty="0"/>
              <a:t> are placed in a 1.50 L container and allowed to reach equilibrium, 0.24 mol of </a:t>
            </a:r>
            <a:r>
              <a:rPr lang="en-CA" dirty="0" err="1"/>
              <a:t>NOCl</a:t>
            </a:r>
            <a:r>
              <a:rPr lang="en-CA" dirty="0"/>
              <a:t> are present. From this information, the value of Keq is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What is the value of K</a:t>
            </a:r>
            <a:r>
              <a:rPr lang="en-US" baseline="-25000" dirty="0"/>
              <a:t>eq</a:t>
            </a:r>
            <a:r>
              <a:rPr lang="en-US" dirty="0"/>
              <a:t>?</a:t>
            </a:r>
          </a:p>
          <a:p>
            <a:pPr marL="514350" indent="-514350">
              <a:buAutoNum type="alphaLcParenR"/>
            </a:pPr>
            <a:r>
              <a:rPr lang="en-US" dirty="0"/>
              <a:t>Which side will the equilibrium </a:t>
            </a:r>
            <a:r>
              <a:rPr lang="en-US" dirty="0" err="1"/>
              <a:t>favour</a:t>
            </a:r>
            <a:r>
              <a:rPr lang="en-US" dirty="0"/>
              <a:t>? 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8B568-D80D-3243-9327-A4A40B1EE191}"/>
              </a:ext>
            </a:extLst>
          </p:cNvPr>
          <p:cNvSpPr txBox="1"/>
          <p:nvPr/>
        </p:nvSpPr>
        <p:spPr>
          <a:xfrm>
            <a:off x="7581899" y="3785850"/>
            <a:ext cx="3103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0.51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74CB7-937D-914F-B5AC-29AEB8CEBD98}"/>
              </a:ext>
            </a:extLst>
          </p:cNvPr>
          <p:cNvSpPr txBox="1"/>
          <p:nvPr/>
        </p:nvSpPr>
        <p:spPr>
          <a:xfrm>
            <a:off x="7581899" y="4216737"/>
            <a:ext cx="3103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Reactants </a:t>
            </a:r>
          </a:p>
        </p:txBody>
      </p:sp>
    </p:spTree>
    <p:extLst>
      <p:ext uri="{BB962C8B-B14F-4D97-AF65-F5344CB8AC3E}">
        <p14:creationId xmlns:p14="http://schemas.microsoft.com/office/powerpoint/2010/main" val="26825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3C9C6-583B-5147-BF15-5F99516D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5" y="638968"/>
            <a:ext cx="11914989" cy="55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BF88-185B-154C-84B3-AC45E217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0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SeO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are injected into a flask. At equilibrium, the [SeO</a:t>
            </a:r>
            <a:r>
              <a:rPr lang="en-US" baseline="-25000" dirty="0"/>
              <a:t>2</a:t>
            </a:r>
            <a:r>
              <a:rPr lang="en-US" dirty="0"/>
              <a:t>] = 0.050M and the [O</a:t>
            </a:r>
            <a:r>
              <a:rPr lang="en-US" baseline="-25000" dirty="0"/>
              <a:t>2</a:t>
            </a:r>
            <a:r>
              <a:rPr lang="en-US" dirty="0"/>
              <a:t>] = 0.040 M. What was the initial [O</a:t>
            </a:r>
            <a:r>
              <a:rPr lang="en-US" baseline="-25000" dirty="0"/>
              <a:t>2</a:t>
            </a:r>
            <a:r>
              <a:rPr lang="en-US" dirty="0"/>
              <a:t>]? </a:t>
            </a:r>
            <a:endParaRPr lang="en-CA" dirty="0"/>
          </a:p>
          <a:p>
            <a:pPr marL="0" indent="0" algn="ctr">
              <a:buNone/>
            </a:pPr>
            <a:r>
              <a:rPr lang="en-US" dirty="0"/>
              <a:t>2 SeO</a:t>
            </a:r>
            <a:r>
              <a:rPr lang="en-US" baseline="-25000" dirty="0"/>
              <a:t>2 (g) </a:t>
            </a:r>
            <a:r>
              <a:rPr lang="en-US" dirty="0"/>
              <a:t>+ O</a:t>
            </a:r>
            <a:r>
              <a:rPr lang="en-US" baseline="-25000" dirty="0"/>
              <a:t>2 (g) </a:t>
            </a:r>
            <a:r>
              <a:rPr lang="en-US" dirty="0"/>
              <a:t>⇋ 2 SeO</a:t>
            </a:r>
            <a:r>
              <a:rPr lang="en-US" baseline="-25000" dirty="0"/>
              <a:t>3 (g)    	</a:t>
            </a:r>
            <a:r>
              <a:rPr lang="en-US" dirty="0"/>
              <a:t>K</a:t>
            </a:r>
            <a:r>
              <a:rPr lang="en-US" baseline="-25000" dirty="0"/>
              <a:t>eq </a:t>
            </a:r>
            <a:r>
              <a:rPr lang="en-US" dirty="0"/>
              <a:t>= 100.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4CC7-CFBB-2A4C-8D9B-BA048E06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" y="2139950"/>
            <a:ext cx="4749800" cy="440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31100-F640-6A4C-B29B-40705579E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90" y="2139950"/>
            <a:ext cx="6369050" cy="3200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BE833-AA1E-B14B-9794-74B1B05FA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715" y="5340318"/>
            <a:ext cx="3880485" cy="14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4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90A5-5C47-9245-8827-F5EAFB10C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Solubility Equilibrium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873A4-EEB8-894B-B0DE-3F53A5A91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Final Exam Review</a:t>
            </a:r>
          </a:p>
        </p:txBody>
      </p:sp>
    </p:spTree>
    <p:extLst>
      <p:ext uri="{BB962C8B-B14F-4D97-AF65-F5344CB8AC3E}">
        <p14:creationId xmlns:p14="http://schemas.microsoft.com/office/powerpoint/2010/main" val="397417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82AF-36FC-7C45-A630-AECA4A28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04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solution contains Mg</a:t>
            </a:r>
            <a:r>
              <a:rPr lang="en-US" baseline="30000" dirty="0"/>
              <a:t>2+</a:t>
            </a:r>
            <a:r>
              <a:rPr lang="en-US" dirty="0"/>
              <a:t>, Pb</a:t>
            </a:r>
            <a:r>
              <a:rPr lang="en-US" baseline="30000" dirty="0"/>
              <a:t>2+</a:t>
            </a:r>
            <a:r>
              <a:rPr lang="en-US" dirty="0"/>
              <a:t>, and Zn</a:t>
            </a:r>
            <a:r>
              <a:rPr lang="en-US" baseline="30000" dirty="0"/>
              <a:t>2+</a:t>
            </a:r>
            <a:r>
              <a:rPr lang="en-US" dirty="0"/>
              <a:t>.  What compounds could be added, and in what order, to precipitate out each ion separately?</a:t>
            </a:r>
            <a:br>
              <a:rPr lang="en-CA" dirty="0"/>
            </a:br>
            <a:br>
              <a:rPr lang="en-US" b="1" dirty="0"/>
            </a:br>
            <a:r>
              <a:rPr lang="en-US" b="1" dirty="0"/>
              <a:t> </a:t>
            </a:r>
            <a:br>
              <a:rPr lang="en-CA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82CCF-A4F0-6442-B85A-748687F38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73" y="2362641"/>
            <a:ext cx="4483588" cy="42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B243-34C8-CB49-A8C6-925F50BE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[OH</a:t>
            </a:r>
            <a:r>
              <a:rPr lang="en-US" baseline="30000" dirty="0"/>
              <a:t>-</a:t>
            </a:r>
            <a:r>
              <a:rPr lang="en-US" dirty="0"/>
              <a:t>] in a saturated solution of Mg(OH)</a:t>
            </a:r>
            <a:r>
              <a:rPr lang="en-US" baseline="-25000" dirty="0"/>
              <a:t>2</a:t>
            </a:r>
            <a:r>
              <a:rPr lang="en-US" dirty="0"/>
              <a:t>?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14FD-B730-1444-AA2D-65EF109A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42" y="1957265"/>
            <a:ext cx="56769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43E34D-7A5F-DA4A-BA6D-7D531474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392" y="3312257"/>
            <a:ext cx="4241800" cy="173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EA5386-D1A1-164E-B640-4B6366966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608" y="5308423"/>
            <a:ext cx="6305550" cy="15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82B8-1C01-F74A-973D-72D87509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precipitate just starts to form when 25.0mL of 4.5 x 10</a:t>
            </a:r>
            <a:r>
              <a:rPr lang="en-US" baseline="30000" dirty="0"/>
              <a:t>-3</a:t>
            </a:r>
            <a:r>
              <a:rPr lang="en-US" dirty="0"/>
              <a:t>M Pb(NO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is mixed with 35.0mL of 2.8 x 10</a:t>
            </a:r>
            <a:r>
              <a:rPr lang="en-US" baseline="30000" dirty="0"/>
              <a:t>-3</a:t>
            </a:r>
            <a:r>
              <a:rPr lang="en-US" dirty="0"/>
              <a:t>M MgI</a:t>
            </a:r>
            <a:r>
              <a:rPr lang="en-US" baseline="-25000" dirty="0"/>
              <a:t>2</a:t>
            </a:r>
            <a:r>
              <a:rPr lang="en-US" dirty="0"/>
              <a:t>. What is </a:t>
            </a:r>
            <a:r>
              <a:rPr lang="en-US" dirty="0" err="1"/>
              <a:t>K</a:t>
            </a:r>
            <a:r>
              <a:rPr lang="en-US" baseline="-25000" dirty="0" err="1"/>
              <a:t>sp</a:t>
            </a:r>
            <a:r>
              <a:rPr lang="en-US" dirty="0"/>
              <a:t>?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C5945-C002-6B43-A815-A4A7837A4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01" y="2157015"/>
            <a:ext cx="8483600" cy="128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A56F5-8B21-C94C-9500-37C924E3C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1" y="3611622"/>
            <a:ext cx="3726090" cy="2608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B860DE-E3DB-9944-8FB9-8F9444E9D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687" y="3611622"/>
            <a:ext cx="3842626" cy="2608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636204-07B6-EA4E-9839-16AF354B0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3903661"/>
            <a:ext cx="4229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44BB-E15F-A242-83FF-73C3F90F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Calculate the mass of 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that must be added to 2.50 L of  0.00085 M MgCl</a:t>
            </a:r>
            <a:r>
              <a:rPr lang="en-US" baseline="-25000" dirty="0"/>
              <a:t>2</a:t>
            </a:r>
            <a:r>
              <a:rPr lang="en-US" dirty="0"/>
              <a:t> in order to just start precipitation</a:t>
            </a:r>
            <a:br>
              <a:rPr lang="en-CA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CB023-489B-BB4C-AEF0-86FD75CA0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2006600"/>
            <a:ext cx="84201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ADA70-D2CB-C74F-8BB8-2A259F9C4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092" y="2727569"/>
            <a:ext cx="2387600" cy="148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5C437-7C8D-8249-9FAE-413AC1E41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06701"/>
            <a:ext cx="4343400" cy="2044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CFB00B-1F2D-E34A-80B9-348A292FA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92" y="2729524"/>
            <a:ext cx="2641600" cy="198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21EF69-5A39-D945-AEF9-3DC49ED97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0644" y="4801850"/>
            <a:ext cx="5204558" cy="21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5861-D8EF-1B4C-BF80-52F5FAAA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85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 an experiment, a student mixes equal volumes of 0.0020M Pb(NO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with 0.0020M </a:t>
            </a:r>
            <a:r>
              <a:rPr lang="en-US" dirty="0" err="1"/>
              <a:t>NaI</a:t>
            </a:r>
            <a:r>
              <a:rPr lang="en-US" dirty="0"/>
              <a:t>. Will a precipitate form?</a:t>
            </a:r>
            <a:br>
              <a:rPr lang="en-CA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A4A58-67F8-4B4F-84AA-4864B166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54" y="2115038"/>
            <a:ext cx="7721600" cy="100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D7D6E-5078-FB43-8B8D-1EBF3440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2829358"/>
            <a:ext cx="6197600" cy="171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7CBFF-0E86-0749-A553-649DC6944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43858"/>
            <a:ext cx="4203700" cy="238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0FB0AD-8657-3F43-872C-7D76DD1AC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02" y="5374120"/>
            <a:ext cx="2781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90A5-5C47-9245-8827-F5EAFB10C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Acid-Base Equilibrium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873A4-EEB8-894B-B0DE-3F53A5A91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Final Exam Review</a:t>
            </a:r>
          </a:p>
        </p:txBody>
      </p:sp>
    </p:spTree>
    <p:extLst>
      <p:ext uri="{BB962C8B-B14F-4D97-AF65-F5344CB8AC3E}">
        <p14:creationId xmlns:p14="http://schemas.microsoft.com/office/powerpoint/2010/main" val="385509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06089-405A-EF42-933D-3498C0731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83" y="367214"/>
            <a:ext cx="10515600" cy="6033585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400" dirty="0">
                <a:latin typeface="Cambria" panose="02040503050406030204" pitchFamily="18" charset="0"/>
              </a:rPr>
              <a:t>Consider the reaction:</a:t>
            </a: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r>
              <a:rPr lang="en-US" sz="2400" dirty="0">
                <a:latin typeface="Cambria" panose="02040503050406030204" pitchFamily="18" charset="0"/>
              </a:rPr>
              <a:t>	Ca</a:t>
            </a:r>
            <a:r>
              <a:rPr lang="en-US" sz="2400" baseline="-25000" dirty="0">
                <a:latin typeface="Cambria" panose="02040503050406030204" pitchFamily="18" charset="0"/>
              </a:rPr>
              <a:t>(s)</a:t>
            </a:r>
            <a:r>
              <a:rPr lang="en-US" sz="2400" dirty="0">
                <a:latin typeface="Cambria" panose="02040503050406030204" pitchFamily="18" charset="0"/>
              </a:rPr>
              <a:t>  +   2HBr </a:t>
            </a:r>
            <a:r>
              <a:rPr lang="en-US" sz="2400" baseline="-25000" dirty="0">
                <a:latin typeface="Cambria" panose="02040503050406030204" pitchFamily="18" charset="0"/>
              </a:rPr>
              <a:t>(</a:t>
            </a:r>
            <a:r>
              <a:rPr lang="en-US" sz="2400" baseline="-25000" dirty="0" err="1">
                <a:latin typeface="Cambria" panose="02040503050406030204" pitchFamily="18" charset="0"/>
              </a:rPr>
              <a:t>aq</a:t>
            </a:r>
            <a:r>
              <a:rPr lang="en-US" sz="2400" baseline="-25000" dirty="0">
                <a:latin typeface="Cambria" panose="02040503050406030204" pitchFamily="18" charset="0"/>
              </a:rPr>
              <a:t>)</a:t>
            </a:r>
            <a:r>
              <a:rPr lang="en-US" sz="2400" dirty="0">
                <a:latin typeface="Cambria" panose="02040503050406030204" pitchFamily="18" charset="0"/>
              </a:rPr>
              <a:t>  </a:t>
            </a:r>
            <a:r>
              <a:rPr lang="en-US" sz="2400" dirty="0"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sz="2400" dirty="0">
                <a:latin typeface="Cambria" panose="02040503050406030204" pitchFamily="18" charset="0"/>
              </a:rPr>
              <a:t>   H</a:t>
            </a:r>
            <a:r>
              <a:rPr lang="en-US" sz="2400" baseline="-25000" dirty="0">
                <a:latin typeface="Cambria" panose="02040503050406030204" pitchFamily="18" charset="0"/>
              </a:rPr>
              <a:t>2 (g)  </a:t>
            </a:r>
            <a:r>
              <a:rPr lang="en-US" sz="2400" dirty="0">
                <a:latin typeface="Cambria" panose="02040503050406030204" pitchFamily="18" charset="0"/>
              </a:rPr>
              <a:t>+   CaBr</a:t>
            </a:r>
            <a:r>
              <a:rPr lang="en-US" sz="2400" baseline="-25000" dirty="0">
                <a:latin typeface="Cambria" panose="02040503050406030204" pitchFamily="18" charset="0"/>
              </a:rPr>
              <a:t>2 (</a:t>
            </a:r>
            <a:r>
              <a:rPr lang="en-US" sz="2400" baseline="-25000" dirty="0" err="1">
                <a:latin typeface="Cambria" panose="02040503050406030204" pitchFamily="18" charset="0"/>
              </a:rPr>
              <a:t>aq</a:t>
            </a:r>
            <a:r>
              <a:rPr lang="en-US" sz="2400" baseline="-25000" dirty="0">
                <a:latin typeface="Cambria" panose="02040503050406030204" pitchFamily="18" charset="0"/>
              </a:rPr>
              <a:t>)   </a:t>
            </a:r>
            <a:r>
              <a:rPr lang="en-US" sz="2400" dirty="0">
                <a:latin typeface="Cambria" panose="02040503050406030204" pitchFamily="18" charset="0"/>
              </a:rPr>
              <a:t>+   heat</a:t>
            </a: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r>
              <a:rPr lang="en-US" sz="2400" dirty="0">
                <a:latin typeface="Cambria" panose="02040503050406030204" pitchFamily="18" charset="0"/>
              </a:rPr>
              <a:t>a. List 3 ways you could MEASURE the rate of reaction:</a:t>
            </a: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r>
              <a:rPr lang="en-US" sz="2400" dirty="0">
                <a:latin typeface="Cambria" panose="02040503050406030204" pitchFamily="18" charset="0"/>
              </a:rPr>
              <a:t>b. List 3 ways you could INCREASE the rate of reaction:</a:t>
            </a:r>
            <a:endParaRPr lang="en-CA" sz="2400" dirty="0">
              <a:latin typeface="Cambria" panose="02040503050406030204" pitchFamily="18" charset="0"/>
            </a:endParaRPr>
          </a:p>
          <a:p>
            <a:pPr marL="0" lvl="0" indent="0" hangingPunc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16176-0DE8-C044-8774-1513C2037FDF}"/>
              </a:ext>
            </a:extLst>
          </p:cNvPr>
          <p:cNvSpPr txBox="1"/>
          <p:nvPr/>
        </p:nvSpPr>
        <p:spPr>
          <a:xfrm>
            <a:off x="1104417" y="2732591"/>
            <a:ext cx="8963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Weigh mass of Ca</a:t>
            </a:r>
            <a:r>
              <a:rPr 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(s)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 – will decrease as reaction progresses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Measure pressure of H</a:t>
            </a:r>
            <a:r>
              <a:rPr 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2 (g)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 – will increase as reaction progresses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Measure temperature – will increase as reaction progresses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D1707-98C4-7F40-ACEE-971304C78271}"/>
              </a:ext>
            </a:extLst>
          </p:cNvPr>
          <p:cNvSpPr txBox="1"/>
          <p:nvPr/>
        </p:nvSpPr>
        <p:spPr>
          <a:xfrm>
            <a:off x="1104417" y="4705194"/>
            <a:ext cx="78475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Increase surface area of Ca</a:t>
            </a:r>
            <a:r>
              <a:rPr 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(s)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 by grinding it to a powder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Increase concentration of HBr</a:t>
            </a:r>
            <a:r>
              <a:rPr 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sz="2400" baseline="-25000" dirty="0" err="1">
                <a:solidFill>
                  <a:srgbClr val="FF0000"/>
                </a:solidFill>
                <a:latin typeface="Cambria" panose="02040503050406030204" pitchFamily="18" charset="0"/>
              </a:rPr>
              <a:t>aq</a:t>
            </a:r>
            <a:r>
              <a:rPr 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Add a catalyst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A2AE73-56FA-F74E-A217-4AFAF38D5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28179"/>
              </p:ext>
            </p:extLst>
          </p:nvPr>
        </p:nvGraphicFramePr>
        <p:xfrm>
          <a:off x="489098" y="489094"/>
          <a:ext cx="11376836" cy="5954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209">
                  <a:extLst>
                    <a:ext uri="{9D8B030D-6E8A-4147-A177-3AD203B41FA5}">
                      <a16:colId xmlns:a16="http://schemas.microsoft.com/office/drawing/2014/main" val="2530901473"/>
                    </a:ext>
                  </a:extLst>
                </a:gridCol>
                <a:gridCol w="2844209">
                  <a:extLst>
                    <a:ext uri="{9D8B030D-6E8A-4147-A177-3AD203B41FA5}">
                      <a16:colId xmlns:a16="http://schemas.microsoft.com/office/drawing/2014/main" val="1378374664"/>
                    </a:ext>
                  </a:extLst>
                </a:gridCol>
                <a:gridCol w="2844209">
                  <a:extLst>
                    <a:ext uri="{9D8B030D-6E8A-4147-A177-3AD203B41FA5}">
                      <a16:colId xmlns:a16="http://schemas.microsoft.com/office/drawing/2014/main" val="2377172194"/>
                    </a:ext>
                  </a:extLst>
                </a:gridCol>
                <a:gridCol w="2844209">
                  <a:extLst>
                    <a:ext uri="{9D8B030D-6E8A-4147-A177-3AD203B41FA5}">
                      <a16:colId xmlns:a16="http://schemas.microsoft.com/office/drawing/2014/main" val="2124430567"/>
                    </a:ext>
                  </a:extLst>
                </a:gridCol>
              </a:tblGrid>
              <a:tr h="1190847"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[H</a:t>
                      </a:r>
                      <a:r>
                        <a:rPr lang="en-CA" sz="2600" baseline="-25000" dirty="0">
                          <a:effectLst/>
                        </a:rPr>
                        <a:t>3</a:t>
                      </a:r>
                      <a:r>
                        <a:rPr lang="en-CA" sz="2600" dirty="0">
                          <a:effectLst/>
                        </a:rPr>
                        <a:t>O+]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[OH-]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pH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pOH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0153792"/>
                  </a:ext>
                </a:extLst>
              </a:tr>
              <a:tr h="1190847"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7.25 x 10 </a:t>
                      </a:r>
                      <a:r>
                        <a:rPr lang="en-CA" sz="2600" baseline="30000">
                          <a:effectLst/>
                        </a:rPr>
                        <a:t>-12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2212768"/>
                  </a:ext>
                </a:extLst>
              </a:tr>
              <a:tr h="1190847"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1.82 x 10 </a:t>
                      </a:r>
                      <a:r>
                        <a:rPr lang="en-CA" sz="2600" baseline="30000" dirty="0">
                          <a:effectLst/>
                        </a:rPr>
                        <a:t>-7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5108767"/>
                  </a:ext>
                </a:extLst>
              </a:tr>
              <a:tr h="1190847"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5.8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997229"/>
                  </a:ext>
                </a:extLst>
              </a:tr>
              <a:tr h="1190847"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>
                          <a:effectLst/>
                        </a:rPr>
                        <a:t>11.640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8835369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AD59CB6-19A0-8647-9B9E-EA94CE1B4A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089965" y="-142919"/>
            <a:ext cx="22810688" cy="49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DBD53-F622-1F4F-AE5B-10F1BB650A97}"/>
              </a:ext>
            </a:extLst>
          </p:cNvPr>
          <p:cNvSpPr txBox="1"/>
          <p:nvPr/>
        </p:nvSpPr>
        <p:spPr>
          <a:xfrm>
            <a:off x="3962400" y="1974574"/>
            <a:ext cx="1815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1.38 x 10 </a:t>
            </a:r>
            <a:r>
              <a:rPr lang="en-CA" sz="2600" baseline="30000" dirty="0">
                <a:solidFill>
                  <a:srgbClr val="FF0000"/>
                </a:solidFill>
              </a:rPr>
              <a:t>-3</a:t>
            </a:r>
            <a:endParaRPr lang="en-US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1916E-7A6A-8741-A136-BAD93727165E}"/>
              </a:ext>
            </a:extLst>
          </p:cNvPr>
          <p:cNvSpPr txBox="1"/>
          <p:nvPr/>
        </p:nvSpPr>
        <p:spPr>
          <a:xfrm>
            <a:off x="6911008" y="1974573"/>
            <a:ext cx="1152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11.140</a:t>
            </a: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D473F-5742-8541-8E23-6551B266A514}"/>
              </a:ext>
            </a:extLst>
          </p:cNvPr>
          <p:cNvSpPr txBox="1"/>
          <p:nvPr/>
        </p:nvSpPr>
        <p:spPr>
          <a:xfrm>
            <a:off x="9859616" y="1974573"/>
            <a:ext cx="1152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2.860</a:t>
            </a:r>
            <a:endParaRPr lang="en-US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09807-2322-1640-8381-A4278119A8B3}"/>
              </a:ext>
            </a:extLst>
          </p:cNvPr>
          <p:cNvSpPr txBox="1"/>
          <p:nvPr/>
        </p:nvSpPr>
        <p:spPr>
          <a:xfrm>
            <a:off x="1265583" y="3219989"/>
            <a:ext cx="1742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5.49 x 10 </a:t>
            </a:r>
            <a:r>
              <a:rPr lang="en-CA" sz="2600" baseline="30000" dirty="0">
                <a:solidFill>
                  <a:srgbClr val="FF0000"/>
                </a:solidFill>
              </a:rPr>
              <a:t>-8</a:t>
            </a:r>
            <a:endParaRPr lang="en-US" sz="2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EFC5E-AEF7-B644-A6F1-1CAF8B8F0B92}"/>
              </a:ext>
            </a:extLst>
          </p:cNvPr>
          <p:cNvSpPr txBox="1"/>
          <p:nvPr/>
        </p:nvSpPr>
        <p:spPr>
          <a:xfrm>
            <a:off x="6911007" y="3219989"/>
            <a:ext cx="1152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7.260</a:t>
            </a:r>
            <a:endParaRPr lang="en-US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8B0E4-C255-8946-81B2-C419731B920C}"/>
              </a:ext>
            </a:extLst>
          </p:cNvPr>
          <p:cNvSpPr txBox="1"/>
          <p:nvPr/>
        </p:nvSpPr>
        <p:spPr>
          <a:xfrm>
            <a:off x="9773478" y="3219989"/>
            <a:ext cx="1152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6.740</a:t>
            </a:r>
            <a:endParaRPr lang="en-US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7F956-3854-534A-8133-ADA2A0A648F0}"/>
              </a:ext>
            </a:extLst>
          </p:cNvPr>
          <p:cNvSpPr txBox="1"/>
          <p:nvPr/>
        </p:nvSpPr>
        <p:spPr>
          <a:xfrm>
            <a:off x="1248325" y="4418387"/>
            <a:ext cx="1428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2 x 10 </a:t>
            </a:r>
            <a:r>
              <a:rPr lang="en-CA" sz="2600" baseline="30000" dirty="0">
                <a:solidFill>
                  <a:srgbClr val="FF0000"/>
                </a:solidFill>
              </a:rPr>
              <a:t>-6</a:t>
            </a:r>
            <a:r>
              <a:rPr lang="en-CA" sz="2600" dirty="0">
                <a:solidFill>
                  <a:srgbClr val="FF0000"/>
                </a:solidFill>
              </a:rPr>
              <a:t> </a:t>
            </a:r>
            <a:endParaRPr lang="en-US" sz="2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1862A-5DAD-9046-959B-20BC67D2BB34}"/>
              </a:ext>
            </a:extLst>
          </p:cNvPr>
          <p:cNvSpPr txBox="1"/>
          <p:nvPr/>
        </p:nvSpPr>
        <p:spPr>
          <a:xfrm>
            <a:off x="4293704" y="4377199"/>
            <a:ext cx="1428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6 x 10 </a:t>
            </a:r>
            <a:r>
              <a:rPr lang="en-CA" sz="2600" baseline="30000" dirty="0">
                <a:solidFill>
                  <a:srgbClr val="FF0000"/>
                </a:solidFill>
              </a:rPr>
              <a:t>-9</a:t>
            </a:r>
            <a:endParaRPr lang="en-US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405F6-ACB3-AE4E-88E0-B37428A225CD}"/>
              </a:ext>
            </a:extLst>
          </p:cNvPr>
          <p:cNvSpPr txBox="1"/>
          <p:nvPr/>
        </p:nvSpPr>
        <p:spPr>
          <a:xfrm>
            <a:off x="9773478" y="4465405"/>
            <a:ext cx="1152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8.2</a:t>
            </a:r>
            <a:endParaRPr lang="en-US" sz="2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F3BB4-D629-4944-B0DC-3F4F33E46624}"/>
              </a:ext>
            </a:extLst>
          </p:cNvPr>
          <p:cNvSpPr txBox="1"/>
          <p:nvPr/>
        </p:nvSpPr>
        <p:spPr>
          <a:xfrm>
            <a:off x="1133061" y="5616785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4.37 x 10 </a:t>
            </a:r>
            <a:r>
              <a:rPr lang="en-CA" sz="2600" baseline="30000" dirty="0">
                <a:solidFill>
                  <a:srgbClr val="FF0000"/>
                </a:solidFill>
              </a:rPr>
              <a:t>-3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C164CB-9DF2-E54C-9345-47A19DF39E79}"/>
              </a:ext>
            </a:extLst>
          </p:cNvPr>
          <p:cNvSpPr txBox="1"/>
          <p:nvPr/>
        </p:nvSpPr>
        <p:spPr>
          <a:xfrm>
            <a:off x="3962399" y="5500643"/>
            <a:ext cx="20408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2.29 x 10 </a:t>
            </a:r>
            <a:r>
              <a:rPr lang="en-CA" sz="2600" baseline="30000" dirty="0">
                <a:solidFill>
                  <a:srgbClr val="FF0000"/>
                </a:solidFill>
              </a:rPr>
              <a:t>-12</a:t>
            </a:r>
            <a:endParaRPr lang="en-US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AB3E90-CAA2-EB4D-9579-CEA5BADB40F1}"/>
              </a:ext>
            </a:extLst>
          </p:cNvPr>
          <p:cNvSpPr txBox="1"/>
          <p:nvPr/>
        </p:nvSpPr>
        <p:spPr>
          <a:xfrm>
            <a:off x="6911007" y="5534409"/>
            <a:ext cx="1152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FF0000"/>
                </a:solidFill>
              </a:rPr>
              <a:t>2.360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492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2B9A-9AC2-274F-AE8E-38983197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mass of NaOH must be added to 500.0 mL of a solution </a:t>
            </a:r>
            <a:r>
              <a:rPr lang="en-US"/>
              <a:t>of 0.020 </a:t>
            </a:r>
            <a:r>
              <a:rPr lang="en-US" dirty="0"/>
              <a:t>M HI to obtain a solution with a pH = 2.50?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561C1-1816-9644-ADD3-05244A67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862" y="1747782"/>
            <a:ext cx="7327900" cy="120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67388-B7B7-4540-A6CE-618260E1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859" y="3014533"/>
            <a:ext cx="7302500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9A1CD-4516-DE48-A104-F1B4F8C65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5197475"/>
            <a:ext cx="10541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7ECC-22EF-634B-AD09-DEBDCC24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the pH of a 0.75M solution of H</a:t>
            </a:r>
            <a:r>
              <a:rPr lang="en-US" baseline="-25000" dirty="0"/>
              <a:t>2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16519-4719-7E46-B71C-ED371772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5" y="3100247"/>
            <a:ext cx="7609926" cy="2598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7A902-15D8-A144-8DED-860CDAEFA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230" y="976849"/>
            <a:ext cx="4279900" cy="200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140C8A-374A-D045-9837-2C2358627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495" y="1807486"/>
            <a:ext cx="4279900" cy="2351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D78-341C-E946-97E1-2966FAA93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500" y="4685926"/>
            <a:ext cx="2908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0D22-F5D0-3346-81D6-B4CF303F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concentration of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would be required to produce a solution with pH = 8.00?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B14F7-5379-BB4C-A1F2-5CA731CB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30" y="1690688"/>
            <a:ext cx="3789865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BEE08-6FBF-E641-8297-17846BF8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298" y="1690688"/>
            <a:ext cx="7620036" cy="2415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CD0FB-6BF7-0E4A-AD9A-3F6C15995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30" y="4217894"/>
            <a:ext cx="6193457" cy="1907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35003-3366-3D41-915B-CC1F91204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00" y="5134397"/>
            <a:ext cx="4787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E86F-9E08-CD45-B86F-41F04BC2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the pH of the salt Sr(HSO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with a concentration of 0.75M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9C5D4-F467-4245-BA8C-8A3778B25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689100"/>
            <a:ext cx="11188700" cy="173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6FF016-060B-7547-A802-060493D4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3429000"/>
            <a:ext cx="6774749" cy="2793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581E88-AB13-B548-B670-BD8BBAC9D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677" y="3429000"/>
            <a:ext cx="4117123" cy="2099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DD9F8A-A244-E14C-B4C3-0CE6ED61A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780" y="5528325"/>
            <a:ext cx="2132639" cy="10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5EA5-2219-014F-AAE5-74EA903B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 the pH at equivalence point of a titration when 20.0 mL of 0.200 M NaOH has been added to 20.0 mL of 0.200 M HCOOH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FCB6B-71BD-4F43-87ED-AB3BEE11D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0935"/>
            <a:ext cx="9705261" cy="2951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6CDA7-306A-F44C-8D1F-C07C8CA64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79" y="1973030"/>
            <a:ext cx="9301362" cy="14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A79B3-F2D5-934C-9E26-B77D0CB2E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54" y="591324"/>
            <a:ext cx="8780346" cy="3108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77C41F-6525-944F-AFC2-670D29AB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4" y="3702825"/>
            <a:ext cx="6070600" cy="231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30FF1-D01D-674A-B122-9A465900F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921" y="5024709"/>
            <a:ext cx="30861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90A5-5C47-9245-8827-F5EAFB10C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Electrochemistry Equilibrium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873A4-EEB8-894B-B0DE-3F53A5A91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Final Exam Review</a:t>
            </a:r>
          </a:p>
        </p:txBody>
      </p:sp>
    </p:spTree>
    <p:extLst>
      <p:ext uri="{BB962C8B-B14F-4D97-AF65-F5344CB8AC3E}">
        <p14:creationId xmlns:p14="http://schemas.microsoft.com/office/powerpoint/2010/main" val="363941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29EF-742D-F64C-92DF-99F81451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Balance the following redox reaction:</a:t>
            </a:r>
            <a:br>
              <a:rPr lang="en-US" dirty="0"/>
            </a:br>
            <a:r>
              <a:rPr lang="en-US" dirty="0"/>
              <a:t>FeHPO</a:t>
            </a:r>
            <a:r>
              <a:rPr lang="en-US" baseline="-25000" dirty="0"/>
              <a:t>3</a:t>
            </a:r>
            <a:r>
              <a:rPr lang="en-US" dirty="0"/>
              <a:t> + 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baseline="30000" dirty="0"/>
              <a:t>2-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Cr</a:t>
            </a:r>
            <a:r>
              <a:rPr lang="en-US" baseline="30000" dirty="0">
                <a:sym typeface="Wingdings" pitchFamily="2" charset="2"/>
              </a:rPr>
              <a:t>3+</a:t>
            </a:r>
            <a:r>
              <a:rPr lang="en-US" dirty="0">
                <a:sym typeface="Wingdings" pitchFamily="2" charset="2"/>
              </a:rPr>
              <a:t> + H</a:t>
            </a:r>
            <a:r>
              <a:rPr lang="en-US" baseline="-25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PO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 + Fe</a:t>
            </a:r>
            <a:r>
              <a:rPr lang="en-US" baseline="30000" dirty="0">
                <a:sym typeface="Wingdings" pitchFamily="2" charset="2"/>
              </a:rPr>
              <a:t>3+</a:t>
            </a:r>
            <a:r>
              <a:rPr lang="en-US" dirty="0">
                <a:sym typeface="Wingdings" pitchFamily="2" charset="2"/>
              </a:rPr>
              <a:t> (basic)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52621-740F-1A4E-8B6F-918A667C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" y="4102117"/>
            <a:ext cx="9977120" cy="2122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9EC40-B627-7F4F-9D83-F8F7D558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40" y="5708999"/>
            <a:ext cx="9692640" cy="114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44231-1602-EB4D-BBA9-931E0EEBE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27200"/>
            <a:ext cx="9692640" cy="24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B5A9-17C7-D24F-AFE2-EC1A3CAF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0062"/>
            <a:ext cx="11582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Draw a Cu|Cu</a:t>
            </a:r>
            <a:r>
              <a:rPr lang="en-US" baseline="30000" dirty="0"/>
              <a:t>2+ </a:t>
            </a:r>
            <a:r>
              <a:rPr lang="en-US" dirty="0"/>
              <a:t>and Al | Al</a:t>
            </a:r>
            <a:r>
              <a:rPr lang="en-US" baseline="30000" dirty="0"/>
              <a:t>3+ </a:t>
            </a:r>
            <a:r>
              <a:rPr lang="en-US" dirty="0"/>
              <a:t>electrochemical cell. Label all parts of the cell, including the voltage produced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66206-D777-7B42-A0D0-4547ECED7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988802"/>
            <a:ext cx="2832100" cy="120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1F805-1D6B-414F-A50A-952CAD5D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0" y="1988802"/>
            <a:ext cx="7931150" cy="32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96BAD-2CF5-2841-9C47-FEBC55688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00" y="5151438"/>
            <a:ext cx="3073400" cy="1206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8C5E94-B6F5-304B-A333-04F19AD2F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600" y="5151438"/>
            <a:ext cx="3441700" cy="1104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5E553-72C5-3E4F-8389-8454F5C9A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990302"/>
            <a:ext cx="4743450" cy="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3334503-E6F5-F644-A45D-F75FC8D8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40" y="705340"/>
            <a:ext cx="9094531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whether the following are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endothermic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exothermic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>
                <a:tab pos="457200" algn="r"/>
                <a:tab pos="2743200" algn="ctr"/>
                <a:tab pos="5486400" algn="r"/>
              </a:tabLst>
            </a:pPr>
            <a:r>
              <a:rPr lang="en-US" alt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400" baseline="-25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 O</a:t>
            </a:r>
            <a:r>
              <a:rPr lang="en-US" altLang="en-US" sz="2400" baseline="-25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CO</a:t>
            </a:r>
            <a:r>
              <a:rPr lang="en-US" altLang="en-US" sz="2400" baseline="-25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alt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+ 2 H</a:t>
            </a:r>
            <a:r>
              <a:rPr lang="en-US" altLang="en-US" sz="2400" baseline="-25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alt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 + 889 kJ</a:t>
            </a:r>
          </a:p>
          <a:p>
            <a:pPr marL="457200" lvl="0" indent="-457200">
              <a:lnSpc>
                <a:spcPct val="200000"/>
              </a:lnSpc>
              <a:buFontTx/>
              <a:buAutoNum type="alphaLcPeriod"/>
            </a:pP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 + D  CD            </a:t>
            </a:r>
            <a:r>
              <a:rPr lang="en-US" sz="2400" dirty="0">
                <a:effectLst/>
                <a:latin typeface="Cambria" panose="02040503050406030204" pitchFamily="18" charset="0"/>
              </a:rPr>
              <a:t>ΔH= 65.8 kJ</a:t>
            </a:r>
          </a:p>
          <a:p>
            <a:pPr marL="457200" indent="-457200">
              <a:lnSpc>
                <a:spcPct val="200000"/>
              </a:lnSpc>
              <a:buFontTx/>
              <a:buAutoNum type="alphaLcPeriod"/>
            </a:pPr>
            <a:r>
              <a:rPr lang="en-US" sz="2400" dirty="0">
                <a:effectLst/>
                <a:latin typeface="Cambria" panose="02040503050406030204" pitchFamily="18" charset="0"/>
              </a:rPr>
              <a:t>Fe</a:t>
            </a:r>
            <a:r>
              <a:rPr lang="en-US" sz="2400" baseline="-25000" dirty="0">
                <a:effectLst/>
                <a:latin typeface="Cambria" panose="02040503050406030204" pitchFamily="18" charset="0"/>
              </a:rPr>
              <a:t>2</a:t>
            </a:r>
            <a:r>
              <a:rPr lang="en-US" sz="2400" dirty="0">
                <a:effectLst/>
                <a:latin typeface="Cambria" panose="02040503050406030204" pitchFamily="18" charset="0"/>
              </a:rPr>
              <a:t>O</a:t>
            </a:r>
            <a:r>
              <a:rPr lang="en-US" sz="2400" baseline="-25000" dirty="0">
                <a:effectLst/>
                <a:latin typeface="Cambria" panose="02040503050406030204" pitchFamily="18" charset="0"/>
              </a:rPr>
              <a:t>3</a:t>
            </a:r>
            <a:r>
              <a:rPr lang="en-US" sz="2400" dirty="0">
                <a:effectLst/>
                <a:latin typeface="Cambria" panose="02040503050406030204" pitchFamily="18" charset="0"/>
              </a:rPr>
              <a:t> + 2 Al </a:t>
            </a:r>
            <a:r>
              <a:rPr lang="en-US" sz="2400" dirty="0">
                <a:effectLst/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sz="2400" dirty="0">
                <a:effectLst/>
                <a:latin typeface="Cambria" panose="02040503050406030204" pitchFamily="18" charset="0"/>
              </a:rPr>
              <a:t> Al</a:t>
            </a:r>
            <a:r>
              <a:rPr lang="en-US" sz="2400" baseline="-25000" dirty="0">
                <a:effectLst/>
                <a:latin typeface="Cambria" panose="02040503050406030204" pitchFamily="18" charset="0"/>
              </a:rPr>
              <a:t>2</a:t>
            </a:r>
            <a:r>
              <a:rPr lang="en-US" sz="2400" dirty="0">
                <a:effectLst/>
                <a:latin typeface="Cambria" panose="02040503050406030204" pitchFamily="18" charset="0"/>
              </a:rPr>
              <a:t>O</a:t>
            </a:r>
            <a:r>
              <a:rPr lang="en-US" sz="2400" baseline="-25000" dirty="0">
                <a:effectLst/>
                <a:latin typeface="Cambria" panose="02040503050406030204" pitchFamily="18" charset="0"/>
              </a:rPr>
              <a:t>3</a:t>
            </a:r>
            <a:r>
              <a:rPr lang="en-US" sz="2400" dirty="0">
                <a:effectLst/>
                <a:latin typeface="Cambria" panose="02040503050406030204" pitchFamily="18" charset="0"/>
              </a:rPr>
              <a:t> + 2 Fe	        ΔH= -852 kJ</a:t>
            </a:r>
          </a:p>
          <a:p>
            <a:pPr marL="457200" indent="-457200">
              <a:lnSpc>
                <a:spcPct val="200000"/>
              </a:lnSpc>
              <a:buFontTx/>
              <a:buAutoNum type="alphaLcPeriod"/>
            </a:pPr>
            <a:r>
              <a:rPr lang="en-US" sz="2400" dirty="0">
                <a:effectLst/>
                <a:latin typeface="Cambria" panose="02040503050406030204" pitchFamily="18" charset="0"/>
              </a:rPr>
              <a:t>E + F + 437 kJ </a:t>
            </a:r>
            <a:r>
              <a:rPr lang="en-US" sz="2400" dirty="0">
                <a:effectLst/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sz="2400" dirty="0">
                <a:effectLst/>
                <a:latin typeface="Cambria" panose="02040503050406030204" pitchFamily="18" charset="0"/>
              </a:rPr>
              <a:t> G + H</a:t>
            </a:r>
            <a:endParaRPr lang="en-CA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LcPeriod"/>
            </a:pPr>
            <a:endParaRPr lang="en-CA" sz="2400" dirty="0">
              <a:effectLst/>
            </a:endParaRPr>
          </a:p>
          <a:p>
            <a:pPr marL="457200" lvl="0" indent="-457200">
              <a:buFontTx/>
              <a:buAutoNum type="alphaLcPeriod"/>
            </a:pPr>
            <a:endParaRPr kumimoji="0" lang="en-US" alt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6A19D13-2634-5740-B5D4-039D3EE6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2436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861AE-F0AB-DD45-8D35-3E0E55EF38F2}"/>
              </a:ext>
            </a:extLst>
          </p:cNvPr>
          <p:cNvSpPr txBox="1"/>
          <p:nvPr/>
        </p:nvSpPr>
        <p:spPr>
          <a:xfrm>
            <a:off x="5960962" y="1725592"/>
            <a:ext cx="1591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exothermic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E6254A-ED57-AA46-80E5-1F30E0F466EE}"/>
              </a:ext>
            </a:extLst>
          </p:cNvPr>
          <p:cNvSpPr txBox="1"/>
          <p:nvPr/>
        </p:nvSpPr>
        <p:spPr>
          <a:xfrm>
            <a:off x="5385035" y="2455537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endothermic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4A5C0-1A50-C941-8202-3000E515F3EF}"/>
              </a:ext>
            </a:extLst>
          </p:cNvPr>
          <p:cNvSpPr txBox="1"/>
          <p:nvPr/>
        </p:nvSpPr>
        <p:spPr>
          <a:xfrm>
            <a:off x="6965293" y="3223708"/>
            <a:ext cx="1591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exothermic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6BD503-ED72-7940-A336-FAC6352B9F7A}"/>
              </a:ext>
            </a:extLst>
          </p:cNvPr>
          <p:cNvSpPr txBox="1"/>
          <p:nvPr/>
        </p:nvSpPr>
        <p:spPr>
          <a:xfrm>
            <a:off x="4421530" y="3918730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endothermic</a:t>
            </a:r>
          </a:p>
        </p:txBody>
      </p:sp>
    </p:spTree>
    <p:extLst>
      <p:ext uri="{BB962C8B-B14F-4D97-AF65-F5344CB8AC3E}">
        <p14:creationId xmlns:p14="http://schemas.microsoft.com/office/powerpoint/2010/main" val="213352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EFE3A-9D11-7D4D-9679-43BC21EA1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1" y="350098"/>
            <a:ext cx="7923835" cy="5829722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en-US" sz="2400" dirty="0">
                <a:latin typeface="Cambria" panose="02040503050406030204" pitchFamily="18" charset="0"/>
              </a:rPr>
              <a:t>a) When </a:t>
            </a:r>
            <a:r>
              <a:rPr lang="en-US" sz="2400" b="1" i="1" dirty="0">
                <a:latin typeface="Cambria" panose="02040503050406030204" pitchFamily="18" charset="0"/>
              </a:rPr>
              <a:t>two moles of A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react with </a:t>
            </a:r>
            <a:r>
              <a:rPr lang="en-US" sz="2400" b="1" i="1" dirty="0">
                <a:latin typeface="Cambria" panose="02040503050406030204" pitchFamily="18" charset="0"/>
              </a:rPr>
              <a:t>one mole of B</a:t>
            </a:r>
            <a:r>
              <a:rPr lang="en-US" sz="2400" dirty="0">
                <a:latin typeface="Cambria" panose="02040503050406030204" pitchFamily="18" charset="0"/>
              </a:rPr>
              <a:t>, a reaction occurs in which </a:t>
            </a:r>
            <a:r>
              <a:rPr lang="en-US" sz="2400" b="1" i="1" dirty="0">
                <a:latin typeface="Cambria" panose="02040503050406030204" pitchFamily="18" charset="0"/>
              </a:rPr>
              <a:t>three moles of C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are formed and </a:t>
            </a:r>
            <a:r>
              <a:rPr lang="en-US" sz="2400" i="1" dirty="0">
                <a:latin typeface="Cambria" panose="02040503050406030204" pitchFamily="18" charset="0"/>
              </a:rPr>
              <a:t>34.5 kJ of heat</a:t>
            </a:r>
            <a:r>
              <a:rPr lang="en-US" sz="2400" dirty="0">
                <a:latin typeface="Cambria" panose="02040503050406030204" pitchFamily="18" charset="0"/>
              </a:rPr>
              <a:t> are </a:t>
            </a:r>
            <a:r>
              <a:rPr lang="en-US" sz="2400" i="1" u="sng" dirty="0">
                <a:latin typeface="Cambria" panose="02040503050406030204" pitchFamily="18" charset="0"/>
              </a:rPr>
              <a:t>given off</a:t>
            </a:r>
            <a:r>
              <a:rPr lang="en-US" sz="2400" dirty="0">
                <a:latin typeface="Cambria" panose="02040503050406030204" pitchFamily="18" charset="0"/>
              </a:rPr>
              <a:t>. Write an equation for this reaction showing the heat of reaction (∆H) at the right of the equation. Sketch a PE diagram</a:t>
            </a:r>
            <a:br>
              <a:rPr lang="en-US" sz="2400" dirty="0">
                <a:latin typeface="Cambria" panose="02040503050406030204" pitchFamily="18" charset="0"/>
              </a:rPr>
            </a:br>
            <a:br>
              <a:rPr lang="en-US" sz="2400" dirty="0">
                <a:latin typeface="Cambria" panose="02040503050406030204" pitchFamily="18" charset="0"/>
              </a:rPr>
            </a:br>
            <a:br>
              <a:rPr lang="en-US" sz="2400" dirty="0">
                <a:latin typeface="Cambria" panose="02040503050406030204" pitchFamily="18" charset="0"/>
              </a:rPr>
            </a:b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r>
              <a:rPr lang="en-US" sz="2400" dirty="0">
                <a:latin typeface="Cambria" panose="02040503050406030204" pitchFamily="18" charset="0"/>
              </a:rPr>
              <a:t>b) Consider a reaction where the change in enthalpy is 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400" dirty="0">
                <a:latin typeface="Cambria" panose="02040503050406030204" pitchFamily="18" charset="0"/>
              </a:rPr>
              <a:t>-15kJ, and the activation energy for the forward reaction is 40kJ. What is the value of the activation energy for the reverse reaction? </a:t>
            </a:r>
            <a:r>
              <a:rPr lang="en-CA" sz="2400" dirty="0">
                <a:latin typeface="Cambria" panose="02040503050406030204" pitchFamily="18" charset="0"/>
              </a:rPr>
              <a:t>Sketch a PE diagram</a:t>
            </a:r>
            <a:br>
              <a:rPr lang="en-CA" sz="2400" dirty="0">
                <a:latin typeface="Cambria" panose="02040503050406030204" pitchFamily="18" charset="0"/>
              </a:rPr>
            </a:br>
            <a:br>
              <a:rPr lang="en-CA" sz="2400" dirty="0">
                <a:latin typeface="Cambria" panose="02040503050406030204" pitchFamily="18" charset="0"/>
              </a:rPr>
            </a:br>
            <a:br>
              <a:rPr lang="en-CA" sz="2400" dirty="0">
                <a:latin typeface="Cambria" panose="02040503050406030204" pitchFamily="18" charset="0"/>
              </a:rPr>
            </a:b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r>
              <a:rPr lang="en-US" sz="2400" dirty="0">
                <a:latin typeface="Cambria" panose="02040503050406030204" pitchFamily="18" charset="0"/>
              </a:rPr>
              <a:t>c) Draw and label a PE diagram to show the enthalpy change and activation energies for a reaction in which: </a:t>
            </a:r>
            <a:r>
              <a:rPr lang="en-US" sz="2400" dirty="0" err="1">
                <a:latin typeface="Cambria" panose="02040503050406030204" pitchFamily="18" charset="0"/>
              </a:rPr>
              <a:t>E</a:t>
            </a:r>
            <a:r>
              <a:rPr lang="en-US" sz="2400" baseline="-25000" dirty="0" err="1">
                <a:latin typeface="Cambria" panose="02040503050406030204" pitchFamily="18" charset="0"/>
              </a:rPr>
              <a:t>a</a:t>
            </a:r>
            <a:r>
              <a:rPr lang="en-US" sz="2400" baseline="-25000" dirty="0">
                <a:latin typeface="Cambria" panose="02040503050406030204" pitchFamily="18" charset="0"/>
              </a:rPr>
              <a:t>(f) </a:t>
            </a:r>
            <a:r>
              <a:rPr lang="en-US" sz="2400" dirty="0">
                <a:latin typeface="Cambria" panose="02040503050406030204" pitchFamily="18" charset="0"/>
              </a:rPr>
              <a:t>= 45 kJ and </a:t>
            </a:r>
            <a:r>
              <a:rPr lang="en-US" sz="2400" dirty="0" err="1">
                <a:latin typeface="Cambria" panose="02040503050406030204" pitchFamily="18" charset="0"/>
              </a:rPr>
              <a:t>E</a:t>
            </a:r>
            <a:r>
              <a:rPr lang="en-US" sz="2400" baseline="-25000" dirty="0" err="1">
                <a:latin typeface="Cambria" panose="02040503050406030204" pitchFamily="18" charset="0"/>
              </a:rPr>
              <a:t>a</a:t>
            </a:r>
            <a:r>
              <a:rPr lang="en-US" sz="2400" baseline="-25000" dirty="0">
                <a:latin typeface="Cambria" panose="02040503050406030204" pitchFamily="18" charset="0"/>
              </a:rPr>
              <a:t>(r) </a:t>
            </a:r>
            <a:r>
              <a:rPr lang="en-US" sz="2400" dirty="0">
                <a:latin typeface="Cambria" panose="02040503050406030204" pitchFamily="18" charset="0"/>
              </a:rPr>
              <a:t>= 20 kJ</a:t>
            </a:r>
            <a:endParaRPr lang="en-CA" sz="2400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9CE08-D9EB-6C48-BBCF-ED45C988283F}"/>
              </a:ext>
            </a:extLst>
          </p:cNvPr>
          <p:cNvSpPr txBox="1"/>
          <p:nvPr/>
        </p:nvSpPr>
        <p:spPr>
          <a:xfrm>
            <a:off x="1539433" y="2084408"/>
            <a:ext cx="571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 A + B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 3 C + 34.5 kJ            </a:t>
            </a:r>
            <a:r>
              <a:rPr lang="en-US" sz="2400" dirty="0">
                <a:solidFill>
                  <a:srgbClr val="FF0000"/>
                </a:solidFill>
              </a:rPr>
              <a:t>∆H= -34.5 kJ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254A5-A41E-CE47-9F2B-2CCA72FDF76E}"/>
              </a:ext>
            </a:extLst>
          </p:cNvPr>
          <p:cNvSpPr txBox="1"/>
          <p:nvPr/>
        </p:nvSpPr>
        <p:spPr>
          <a:xfrm>
            <a:off x="1539433" y="4283240"/>
            <a:ext cx="158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(r)</a:t>
            </a:r>
            <a:r>
              <a:rPr lang="en-US" sz="2400" dirty="0">
                <a:solidFill>
                  <a:srgbClr val="FF0000"/>
                </a:solidFill>
              </a:rPr>
              <a:t> = 55 kJ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97E62-AC04-D040-BD10-D97EF503B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682" y="350098"/>
            <a:ext cx="3206197" cy="2298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D010C-9CF1-1640-A8C7-C1625CAD4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682" y="4638940"/>
            <a:ext cx="3299555" cy="2257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6933D5-2385-D843-9551-EBD3A7C75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777" y="2604738"/>
            <a:ext cx="3444460" cy="20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8E90-0DDC-B340-BEA4-AF287F4F8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77500" lnSpcReduction="20000"/>
          </a:bodyPr>
          <a:lstStyle/>
          <a:p>
            <a:pPr marL="0" indent="0" hangingPunct="0">
              <a:buNone/>
            </a:pPr>
            <a:r>
              <a:rPr lang="en-US" dirty="0">
                <a:latin typeface="Cambria" panose="02040503050406030204" pitchFamily="18" charset="0"/>
              </a:rPr>
              <a:t>Given the reaction</a:t>
            </a:r>
            <a:r>
              <a:rPr lang="en-CA" dirty="0">
                <a:latin typeface="Cambria" panose="02040503050406030204" pitchFamily="18" charset="0"/>
              </a:rPr>
              <a:t> mechanisms:</a:t>
            </a:r>
          </a:p>
          <a:p>
            <a:pPr marL="0" indent="0" hangingPunct="0">
              <a:buNone/>
            </a:pPr>
            <a:r>
              <a:rPr lang="en-US" dirty="0">
                <a:latin typeface="Cambria" panose="02040503050406030204" pitchFamily="18" charset="0"/>
              </a:rPr>
              <a:t>		    Step 1: </a:t>
            </a:r>
            <a:r>
              <a:rPr lang="en-US" b="1" dirty="0">
                <a:latin typeface="Cambria" panose="02040503050406030204" pitchFamily="18" charset="0"/>
              </a:rPr>
              <a:t>HCOOH + H</a:t>
            </a:r>
            <a:r>
              <a:rPr lang="en-US" b="1" baseline="30000" dirty="0">
                <a:latin typeface="Cambria" panose="02040503050406030204" pitchFamily="18" charset="0"/>
              </a:rPr>
              <a:t>+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b="1" dirty="0">
                <a:latin typeface="Cambria" panose="02040503050406030204" pitchFamily="18" charset="0"/>
              </a:rPr>
              <a:t> HCOOH</a:t>
            </a:r>
            <a:r>
              <a:rPr lang="en-US" b="1" baseline="30000" dirty="0">
                <a:latin typeface="Cambria" panose="02040503050406030204" pitchFamily="18" charset="0"/>
              </a:rPr>
              <a:t>2+       </a:t>
            </a:r>
            <a:r>
              <a:rPr lang="en-US" dirty="0">
                <a:latin typeface="Cambria" panose="02040503050406030204" pitchFamily="18" charset="0"/>
              </a:rPr>
              <a:t>(fast)</a:t>
            </a:r>
            <a:endParaRPr lang="en-CA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r>
              <a:rPr lang="en-US" dirty="0">
                <a:latin typeface="Cambria" panose="02040503050406030204" pitchFamily="18" charset="0"/>
              </a:rPr>
              <a:t>		    Step 2: </a:t>
            </a:r>
            <a:r>
              <a:rPr lang="en-US" b="1" dirty="0">
                <a:latin typeface="Cambria" panose="02040503050406030204" pitchFamily="18" charset="0"/>
              </a:rPr>
              <a:t>HCOOH</a:t>
            </a:r>
            <a:r>
              <a:rPr lang="en-US" b="1" baseline="30000" dirty="0">
                <a:latin typeface="Cambria" panose="02040503050406030204" pitchFamily="18" charset="0"/>
              </a:rPr>
              <a:t>2+ </a:t>
            </a:r>
            <a:r>
              <a:rPr lang="en-US" dirty="0"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b="1" dirty="0">
                <a:latin typeface="Cambria" panose="02040503050406030204" pitchFamily="18" charset="0"/>
              </a:rPr>
              <a:t> H</a:t>
            </a:r>
            <a:r>
              <a:rPr lang="en-US" b="1" baseline="-25000" dirty="0">
                <a:latin typeface="Cambria" panose="02040503050406030204" pitchFamily="18" charset="0"/>
              </a:rPr>
              <a:t>2</a:t>
            </a:r>
            <a:r>
              <a:rPr lang="en-US" b="1" dirty="0">
                <a:latin typeface="Cambria" panose="02040503050406030204" pitchFamily="18" charset="0"/>
              </a:rPr>
              <a:t>O + HCO</a:t>
            </a:r>
            <a:r>
              <a:rPr lang="en-US" b="1" baseline="30000" dirty="0">
                <a:latin typeface="Cambria" panose="02040503050406030204" pitchFamily="18" charset="0"/>
              </a:rPr>
              <a:t>+ </a:t>
            </a:r>
            <a:r>
              <a:rPr lang="en-US" b="1" dirty="0">
                <a:latin typeface="Cambria" panose="02040503050406030204" pitchFamily="18" charset="0"/>
              </a:rPr>
              <a:t>      </a:t>
            </a:r>
            <a:r>
              <a:rPr lang="en-US" dirty="0">
                <a:latin typeface="Cambria" panose="02040503050406030204" pitchFamily="18" charset="0"/>
              </a:rPr>
              <a:t>(slow)</a:t>
            </a:r>
            <a:endParaRPr lang="en-CA" dirty="0">
              <a:latin typeface="Cambria" panose="02040503050406030204" pitchFamily="18" charset="0"/>
            </a:endParaRPr>
          </a:p>
          <a:p>
            <a:pPr marL="0" indent="0" hangingPunct="0">
              <a:buNone/>
            </a:pPr>
            <a:r>
              <a:rPr lang="en-US" dirty="0">
                <a:latin typeface="Cambria" panose="02040503050406030204" pitchFamily="18" charset="0"/>
              </a:rPr>
              <a:t>                    	    Step 3: </a:t>
            </a:r>
            <a:r>
              <a:rPr lang="en-US" b="1" dirty="0">
                <a:latin typeface="Cambria" panose="02040503050406030204" pitchFamily="18" charset="0"/>
              </a:rPr>
              <a:t>HCO</a:t>
            </a:r>
            <a:r>
              <a:rPr lang="en-US" b="1" baseline="30000" dirty="0">
                <a:latin typeface="Cambria" panose="02040503050406030204" pitchFamily="18" charset="0"/>
              </a:rPr>
              <a:t>+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en-US" b="1" dirty="0">
                <a:latin typeface="Cambria" panose="02040503050406030204" pitchFamily="18" charset="0"/>
              </a:rPr>
              <a:t> CO + H</a:t>
            </a:r>
            <a:r>
              <a:rPr lang="en-US" b="1" baseline="30000" dirty="0">
                <a:latin typeface="Cambria" panose="02040503050406030204" pitchFamily="18" charset="0"/>
              </a:rPr>
              <a:t>+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  </a:t>
            </a:r>
            <a:r>
              <a:rPr lang="en-US" dirty="0">
                <a:latin typeface="Cambria" panose="02040503050406030204" pitchFamily="18" charset="0"/>
              </a:rPr>
              <a:t>                  (fast)</a:t>
            </a:r>
            <a:endParaRPr lang="en-CA" dirty="0">
              <a:latin typeface="Cambria" panose="02040503050406030204" pitchFamily="18" charset="0"/>
            </a:endParaRPr>
          </a:p>
          <a:p>
            <a:pPr marL="0" lvl="0" indent="0" hangingPunc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a) Identify the two </a:t>
            </a:r>
            <a:r>
              <a:rPr lang="en-US" b="1" dirty="0">
                <a:latin typeface="Cambria" panose="02040503050406030204" pitchFamily="18" charset="0"/>
              </a:rPr>
              <a:t>intermediates</a:t>
            </a:r>
            <a:r>
              <a:rPr lang="en-US" dirty="0">
                <a:latin typeface="Cambria" panose="02040503050406030204" pitchFamily="18" charset="0"/>
              </a:rPr>
              <a:t>	</a:t>
            </a:r>
            <a:endParaRPr lang="en-CA" dirty="0">
              <a:latin typeface="Cambria" panose="02040503050406030204" pitchFamily="18" charset="0"/>
            </a:endParaRPr>
          </a:p>
          <a:p>
            <a:pPr marL="0" indent="0" hangingPunc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b) Identify the </a:t>
            </a:r>
            <a:r>
              <a:rPr lang="en-US" b="1" dirty="0">
                <a:latin typeface="Cambria" panose="02040503050406030204" pitchFamily="18" charset="0"/>
              </a:rPr>
              <a:t>catalyst</a:t>
            </a:r>
            <a:r>
              <a:rPr lang="en-US" dirty="0">
                <a:latin typeface="Cambria" panose="02040503050406030204" pitchFamily="18" charset="0"/>
              </a:rPr>
              <a:t> in this mechanism	</a:t>
            </a:r>
            <a:endParaRPr lang="en-CA" dirty="0">
              <a:latin typeface="Cambria" panose="02040503050406030204" pitchFamily="18" charset="0"/>
            </a:endParaRPr>
          </a:p>
          <a:p>
            <a:pPr marL="0" indent="0" hangingPunc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c) Another catalyst is discovered which increases the rate of </a:t>
            </a:r>
            <a:r>
              <a:rPr lang="en-US" u="sng" dirty="0">
                <a:latin typeface="Cambria" panose="02040503050406030204" pitchFamily="18" charset="0"/>
              </a:rPr>
              <a:t>only</a:t>
            </a:r>
            <a:r>
              <a:rPr lang="en-US" dirty="0">
                <a:latin typeface="Cambria" panose="02040503050406030204" pitchFamily="18" charset="0"/>
              </a:rPr>
              <a:t> Step 1.  How will this affect the rate of the overall reaction?  Explain your answer.		</a:t>
            </a:r>
            <a:endParaRPr lang="en-CA" dirty="0">
              <a:latin typeface="Cambria" panose="02040503050406030204" pitchFamily="18" charset="0"/>
            </a:endParaRPr>
          </a:p>
          <a:p>
            <a:pPr marL="0" indent="0" hangingPunc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d) Which step has the greatest </a:t>
            </a:r>
            <a:r>
              <a:rPr lang="en-US" b="1" dirty="0">
                <a:latin typeface="Cambria" panose="02040503050406030204" pitchFamily="18" charset="0"/>
              </a:rPr>
              <a:t>activation energy</a:t>
            </a:r>
            <a:r>
              <a:rPr lang="en-US" dirty="0">
                <a:latin typeface="Cambria" panose="02040503050406030204" pitchFamily="18" charset="0"/>
              </a:rPr>
              <a:t>?	</a:t>
            </a:r>
            <a:endParaRPr lang="en-CA" dirty="0">
              <a:latin typeface="Cambria" panose="02040503050406030204" pitchFamily="18" charset="0"/>
            </a:endParaRPr>
          </a:p>
          <a:p>
            <a:pPr marL="0" indent="0" hangingPunc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e) How many "bumps" will the potential energy diagram for the reaction have?	</a:t>
            </a:r>
            <a:endParaRPr lang="en-CA" dirty="0">
              <a:latin typeface="Cambria" panose="02040503050406030204" pitchFamily="18" charset="0"/>
            </a:endParaRPr>
          </a:p>
          <a:p>
            <a:pPr marL="0" indent="0" hangingPunc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f) Which step would be considered </a:t>
            </a:r>
            <a:r>
              <a:rPr lang="en-US" b="1" dirty="0">
                <a:latin typeface="Cambria" panose="02040503050406030204" pitchFamily="18" charset="0"/>
              </a:rPr>
              <a:t>rate determining step</a:t>
            </a:r>
            <a:r>
              <a:rPr lang="en-US" dirty="0">
                <a:latin typeface="Cambria" panose="02040503050406030204" pitchFamily="18" charset="0"/>
              </a:rPr>
              <a:t> in this mechanism?	</a:t>
            </a:r>
            <a:endParaRPr lang="en-CA" dirty="0">
              <a:latin typeface="Cambria" panose="02040503050406030204" pitchFamily="18" charset="0"/>
            </a:endParaRPr>
          </a:p>
          <a:p>
            <a:pPr marL="0" indent="0" hangingPunct="0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g) In order to have successful collisions, the colliding particles must have </a:t>
            </a:r>
            <a:r>
              <a:rPr lang="en-US" b="1" dirty="0">
                <a:latin typeface="Cambria" panose="02040503050406030204" pitchFamily="18" charset="0"/>
              </a:rPr>
              <a:t>both</a:t>
            </a:r>
            <a:r>
              <a:rPr lang="en-US" dirty="0">
                <a:latin typeface="Cambria" panose="02040503050406030204" pitchFamily="18" charset="0"/>
              </a:rPr>
              <a:t> the proper amount of energy and the proper _____________________.</a:t>
            </a:r>
            <a:endParaRPr lang="en-CA" dirty="0"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543F-C4D4-664C-9BED-0C851C570618}"/>
              </a:ext>
            </a:extLst>
          </p:cNvPr>
          <p:cNvSpPr txBox="1"/>
          <p:nvPr/>
        </p:nvSpPr>
        <p:spPr>
          <a:xfrm>
            <a:off x="5300013" y="1898587"/>
            <a:ext cx="2149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HCOOH</a:t>
            </a:r>
            <a:r>
              <a:rPr lang="en-US" sz="2400" baseline="30000" dirty="0">
                <a:solidFill>
                  <a:srgbClr val="FF0000"/>
                </a:solidFill>
              </a:rPr>
              <a:t>2+</a:t>
            </a:r>
            <a:r>
              <a:rPr lang="en-US" sz="2400" dirty="0">
                <a:solidFill>
                  <a:srgbClr val="FF0000"/>
                </a:solidFill>
              </a:rPr>
              <a:t>, HCO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7414F-C330-104D-8174-FDA3E5A9BAFC}"/>
              </a:ext>
            </a:extLst>
          </p:cNvPr>
          <p:cNvSpPr txBox="1"/>
          <p:nvPr/>
        </p:nvSpPr>
        <p:spPr>
          <a:xfrm>
            <a:off x="6096000" y="2360252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0078D-7C3E-FC4B-8E88-A9643615E2D9}"/>
              </a:ext>
            </a:extLst>
          </p:cNvPr>
          <p:cNvSpPr txBox="1"/>
          <p:nvPr/>
        </p:nvSpPr>
        <p:spPr>
          <a:xfrm>
            <a:off x="7888616" y="3198167"/>
            <a:ext cx="41146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No impact – have to speed up 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08D8A-80E6-FC42-A452-92EFF982A3D0}"/>
              </a:ext>
            </a:extLst>
          </p:cNvPr>
          <p:cNvSpPr txBox="1"/>
          <p:nvPr/>
        </p:nvSpPr>
        <p:spPr>
          <a:xfrm>
            <a:off x="6986573" y="3629054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F7D83-FFF0-E241-AD8B-AD3F461E7D33}"/>
              </a:ext>
            </a:extLst>
          </p:cNvPr>
          <p:cNvSpPr txBox="1"/>
          <p:nvPr/>
        </p:nvSpPr>
        <p:spPr>
          <a:xfrm>
            <a:off x="10344852" y="40907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8B8C1-CFD7-6E41-884A-9DC1D236489C}"/>
              </a:ext>
            </a:extLst>
          </p:cNvPr>
          <p:cNvSpPr txBox="1"/>
          <p:nvPr/>
        </p:nvSpPr>
        <p:spPr>
          <a:xfrm>
            <a:off x="10344852" y="4552384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B0BD7-2BC2-3E4E-8518-13089AF60EFC}"/>
              </a:ext>
            </a:extLst>
          </p:cNvPr>
          <p:cNvSpPr txBox="1"/>
          <p:nvPr/>
        </p:nvSpPr>
        <p:spPr>
          <a:xfrm>
            <a:off x="5838065" y="5301273"/>
            <a:ext cx="139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geometry</a:t>
            </a:r>
          </a:p>
        </p:txBody>
      </p:sp>
    </p:spTree>
    <p:extLst>
      <p:ext uri="{BB962C8B-B14F-4D97-AF65-F5344CB8AC3E}">
        <p14:creationId xmlns:p14="http://schemas.microsoft.com/office/powerpoint/2010/main" val="37405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90A5-5C47-9245-8827-F5EAFB10C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Chemical Equilibrium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873A4-EEB8-894B-B0DE-3F53A5A91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Final Exam Review</a:t>
            </a:r>
          </a:p>
        </p:txBody>
      </p:sp>
    </p:spTree>
    <p:extLst>
      <p:ext uri="{BB962C8B-B14F-4D97-AF65-F5344CB8AC3E}">
        <p14:creationId xmlns:p14="http://schemas.microsoft.com/office/powerpoint/2010/main" val="93725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8E5C-D792-2E42-90E1-10458D6F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CaCO</a:t>
            </a:r>
            <a:r>
              <a:rPr lang="pt-BR" baseline="-25000" dirty="0"/>
              <a:t>3(</a:t>
            </a:r>
            <a:r>
              <a:rPr lang="pt-BR" baseline="-25000" dirty="0" err="1"/>
              <a:t>s</a:t>
            </a:r>
            <a:r>
              <a:rPr lang="pt-BR" baseline="-25000" dirty="0"/>
              <a:t>)</a:t>
            </a:r>
            <a:r>
              <a:rPr lang="pt-BR" dirty="0"/>
              <a:t>   </a:t>
            </a:r>
            <a:r>
              <a:rPr lang="da-DK" dirty="0">
                <a:sym typeface="Wingdings" pitchFamily="2" charset="2"/>
              </a:rPr>
              <a:t></a:t>
            </a:r>
            <a:r>
              <a:rPr lang="pt-BR" dirty="0"/>
              <a:t>   </a:t>
            </a:r>
            <a:r>
              <a:rPr lang="pt-BR" dirty="0" err="1"/>
              <a:t>CaO</a:t>
            </a:r>
            <a:r>
              <a:rPr lang="pt-BR" baseline="-25000" dirty="0"/>
              <a:t>(</a:t>
            </a:r>
            <a:r>
              <a:rPr lang="pt-BR" baseline="-25000" dirty="0" err="1"/>
              <a:t>s</a:t>
            </a:r>
            <a:r>
              <a:rPr lang="pt-BR" baseline="-25000" dirty="0"/>
              <a:t>)</a:t>
            </a:r>
            <a:r>
              <a:rPr lang="pt-BR" dirty="0"/>
              <a:t>   +   CO</a:t>
            </a:r>
            <a:r>
              <a:rPr lang="pt-BR" baseline="-25000" dirty="0"/>
              <a:t>2(</a:t>
            </a:r>
            <a:r>
              <a:rPr lang="pt-BR" baseline="-25000" dirty="0" err="1"/>
              <a:t>g</a:t>
            </a:r>
            <a:r>
              <a:rPr lang="pt-BR" baseline="-25000" dirty="0"/>
              <a:t>)</a:t>
            </a:r>
            <a:r>
              <a:rPr lang="pt-BR" dirty="0"/>
              <a:t>        </a:t>
            </a:r>
            <a:r>
              <a:rPr lang="pt-BR" dirty="0">
                <a:sym typeface="Symbol" pitchFamily="2" charset="2"/>
              </a:rPr>
              <a:t></a:t>
            </a:r>
            <a:r>
              <a:rPr lang="pt-BR" dirty="0"/>
              <a:t>H = 110 </a:t>
            </a:r>
            <a:r>
              <a:rPr lang="pt-BR" dirty="0" err="1"/>
              <a:t>kJ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AD70-5B3E-B842-8F84-40682368A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a) to d) below will the equilibrium shift left or right or not change if…       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dirty="0"/>
              <a:t>a) container volume is increased?</a:t>
            </a:r>
            <a:endParaRPr lang="en-CA" sz="1800" dirty="0"/>
          </a:p>
          <a:p>
            <a:pPr marL="0" indent="0">
              <a:buNone/>
            </a:pPr>
            <a:r>
              <a:rPr lang="en-US" dirty="0"/>
              <a:t>b) some CaCO</a:t>
            </a:r>
            <a:r>
              <a:rPr lang="en-US" baseline="-25000" dirty="0"/>
              <a:t>3(s)</a:t>
            </a:r>
            <a:r>
              <a:rPr lang="en-US" dirty="0"/>
              <a:t> is removed?</a:t>
            </a:r>
          </a:p>
          <a:p>
            <a:pPr marL="0" indent="0">
              <a:buNone/>
            </a:pPr>
            <a:r>
              <a:rPr lang="en-US" dirty="0"/>
              <a:t>c) temperature is increased?</a:t>
            </a:r>
            <a:endParaRPr lang="en-CA" sz="1800" dirty="0"/>
          </a:p>
          <a:p>
            <a:pPr marL="0" indent="0">
              <a:buNone/>
            </a:pPr>
            <a:r>
              <a:rPr lang="en-US" dirty="0"/>
              <a:t>d) CO</a:t>
            </a:r>
            <a:r>
              <a:rPr lang="en-US" baseline="-25000" dirty="0"/>
              <a:t>2(g)</a:t>
            </a:r>
            <a:r>
              <a:rPr lang="en-US" dirty="0"/>
              <a:t> is added?</a:t>
            </a:r>
            <a:endParaRPr lang="en-CA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0EDCD-861F-7D4C-BD96-E952ED49EA8E}"/>
              </a:ext>
            </a:extLst>
          </p:cNvPr>
          <p:cNvSpPr txBox="1"/>
          <p:nvPr/>
        </p:nvSpPr>
        <p:spPr>
          <a:xfrm>
            <a:off x="6253161" y="2730726"/>
            <a:ext cx="3103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Shift right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DD982-1C10-AA4C-AE10-95C09102D90A}"/>
              </a:ext>
            </a:extLst>
          </p:cNvPr>
          <p:cNvSpPr txBox="1"/>
          <p:nvPr/>
        </p:nvSpPr>
        <p:spPr>
          <a:xfrm>
            <a:off x="6253161" y="3296550"/>
            <a:ext cx="3103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No shift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8FD3-A418-0149-ADDA-7C06F505347B}"/>
              </a:ext>
            </a:extLst>
          </p:cNvPr>
          <p:cNvSpPr txBox="1"/>
          <p:nvPr/>
        </p:nvSpPr>
        <p:spPr>
          <a:xfrm>
            <a:off x="6253161" y="3851270"/>
            <a:ext cx="3103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Shift 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F5D75-FB65-524D-983D-3B669A4B9E96}"/>
              </a:ext>
            </a:extLst>
          </p:cNvPr>
          <p:cNvSpPr txBox="1"/>
          <p:nvPr/>
        </p:nvSpPr>
        <p:spPr>
          <a:xfrm>
            <a:off x="6253161" y="4405990"/>
            <a:ext cx="3103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Shift left</a:t>
            </a:r>
          </a:p>
        </p:txBody>
      </p:sp>
    </p:spTree>
    <p:extLst>
      <p:ext uri="{BB962C8B-B14F-4D97-AF65-F5344CB8AC3E}">
        <p14:creationId xmlns:p14="http://schemas.microsoft.com/office/powerpoint/2010/main" val="22356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183692-D61A-3E45-B698-97F4316CD4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055652"/>
              </p:ext>
            </p:extLst>
          </p:nvPr>
        </p:nvGraphicFramePr>
        <p:xfrm>
          <a:off x="587829" y="604157"/>
          <a:ext cx="11119758" cy="5730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1283">
                  <a:extLst>
                    <a:ext uri="{9D8B030D-6E8A-4147-A177-3AD203B41FA5}">
                      <a16:colId xmlns:a16="http://schemas.microsoft.com/office/drawing/2014/main" val="3391804632"/>
                    </a:ext>
                  </a:extLst>
                </a:gridCol>
                <a:gridCol w="2030796">
                  <a:extLst>
                    <a:ext uri="{9D8B030D-6E8A-4147-A177-3AD203B41FA5}">
                      <a16:colId xmlns:a16="http://schemas.microsoft.com/office/drawing/2014/main" val="1708202668"/>
                    </a:ext>
                  </a:extLst>
                </a:gridCol>
                <a:gridCol w="1734105">
                  <a:extLst>
                    <a:ext uri="{9D8B030D-6E8A-4147-A177-3AD203B41FA5}">
                      <a16:colId xmlns:a16="http://schemas.microsoft.com/office/drawing/2014/main" val="154630872"/>
                    </a:ext>
                  </a:extLst>
                </a:gridCol>
                <a:gridCol w="1843574">
                  <a:extLst>
                    <a:ext uri="{9D8B030D-6E8A-4147-A177-3AD203B41FA5}">
                      <a16:colId xmlns:a16="http://schemas.microsoft.com/office/drawing/2014/main" val="1838688089"/>
                    </a:ext>
                  </a:extLst>
                </a:gridCol>
              </a:tblGrid>
              <a:tr h="866304">
                <a:tc>
                  <a:txBody>
                    <a:bodyPr/>
                    <a:lstStyle/>
                    <a:p>
                      <a:pPr marR="539115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Equation: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Temperature change: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K</a:t>
                      </a:r>
                      <a:r>
                        <a:rPr lang="en-CA" sz="2600" baseline="-25000">
                          <a:effectLst/>
                        </a:rPr>
                        <a:t>eq</a:t>
                      </a:r>
                      <a:r>
                        <a:rPr lang="en-CA" sz="2600">
                          <a:effectLst/>
                        </a:rPr>
                        <a:t> result: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Exo or Endo: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863810"/>
                  </a:ext>
                </a:extLst>
              </a:tr>
              <a:tr h="771437">
                <a:tc>
                  <a:txBody>
                    <a:bodyPr/>
                    <a:lstStyle/>
                    <a:p>
                      <a:pPr marR="85725">
                        <a:lnSpc>
                          <a:spcPct val="115000"/>
                        </a:lnSpc>
                        <a:tabLst>
                          <a:tab pos="1372235" algn="l"/>
                        </a:tabLst>
                      </a:pPr>
                      <a:r>
                        <a:rPr lang="en-CA" sz="2600" dirty="0">
                          <a:effectLst/>
                        </a:rPr>
                        <a:t>H + G</a:t>
                      </a:r>
                      <a:r>
                        <a:rPr lang="en-CA" sz="2600" baseline="-25000" dirty="0">
                          <a:effectLst/>
                        </a:rPr>
                        <a:t> </a:t>
                      </a:r>
                      <a:r>
                        <a:rPr lang="en-CA" sz="2600" dirty="0">
                          <a:effectLst/>
                        </a:rPr>
                        <a:t>⇋ Y</a:t>
                      </a:r>
                      <a:r>
                        <a:rPr lang="en-CA" sz="2600" baseline="-25000" dirty="0">
                          <a:effectLst/>
                        </a:rPr>
                        <a:t>	                 </a:t>
                      </a:r>
                      <a:r>
                        <a:rPr lang="en-CA" sz="2600" dirty="0">
                          <a:effectLst/>
                        </a:rPr>
                        <a:t>ΔH= - 100 kJ/mol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9380" algn="ctr">
                        <a:lnSpc>
                          <a:spcPct val="115000"/>
                        </a:lnSpc>
                      </a:pPr>
                      <a:r>
                        <a:rPr lang="en-CA" sz="2600" dirty="0">
                          <a:effectLst/>
                        </a:rPr>
                        <a:t>Increase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8110149"/>
                  </a:ext>
                </a:extLst>
              </a:tr>
              <a:tr h="815452">
                <a:tc>
                  <a:txBody>
                    <a:bodyPr/>
                    <a:lstStyle/>
                    <a:p>
                      <a:pPr marR="539115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Q + R ⇋ M 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9380"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Decrease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 dirty="0">
                          <a:effectLst/>
                        </a:rPr>
                        <a:t>Endo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406939"/>
                  </a:ext>
                </a:extLst>
              </a:tr>
              <a:tr h="815452">
                <a:tc>
                  <a:txBody>
                    <a:bodyPr/>
                    <a:lstStyle/>
                    <a:p>
                      <a:pPr marR="539115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W + X ⇋ Y + Z + 100 kJ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9380"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Decrease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289503"/>
                  </a:ext>
                </a:extLst>
              </a:tr>
              <a:tr h="815452">
                <a:tc>
                  <a:txBody>
                    <a:bodyPr/>
                    <a:lstStyle/>
                    <a:p>
                      <a:pPr marR="539115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A + B</a:t>
                      </a:r>
                      <a:r>
                        <a:rPr lang="en-CA" sz="2600" baseline="-25000">
                          <a:effectLst/>
                        </a:rPr>
                        <a:t> </a:t>
                      </a:r>
                      <a:r>
                        <a:rPr lang="en-CA" sz="2600">
                          <a:effectLst/>
                        </a:rPr>
                        <a:t>⇋ C + D</a:t>
                      </a:r>
                      <a:r>
                        <a:rPr lang="en-CA" sz="2600" baseline="-25000">
                          <a:effectLst/>
                        </a:rPr>
                        <a:t>	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9380"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Increase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Increase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0748872"/>
                  </a:ext>
                </a:extLst>
              </a:tr>
              <a:tr h="815452">
                <a:tc>
                  <a:txBody>
                    <a:bodyPr/>
                    <a:lstStyle/>
                    <a:p>
                      <a:pPr marR="539115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C + F ⇋ U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9380"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 dirty="0">
                          <a:effectLst/>
                        </a:rPr>
                        <a:t>Decrease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Endo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244085"/>
                  </a:ext>
                </a:extLst>
              </a:tr>
              <a:tr h="815452">
                <a:tc>
                  <a:txBody>
                    <a:bodyPr/>
                    <a:lstStyle/>
                    <a:p>
                      <a:pPr marR="539115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P + T + 150 kJ ⇋ K + S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19380"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Decrease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>
                          <a:effectLst/>
                        </a:rPr>
                        <a:t> </a:t>
                      </a:r>
                      <a:endParaRPr lang="en-CA" sz="2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CA" sz="2600" dirty="0">
                          <a:effectLst/>
                        </a:rPr>
                        <a:t> </a:t>
                      </a:r>
                      <a:endParaRPr lang="en-CA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32243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901F58-C111-8A4C-8B01-B41A39814B1C}"/>
              </a:ext>
            </a:extLst>
          </p:cNvPr>
          <p:cNvSpPr txBox="1"/>
          <p:nvPr/>
        </p:nvSpPr>
        <p:spPr>
          <a:xfrm>
            <a:off x="10339387" y="5675337"/>
            <a:ext cx="97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Endo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C17DE-547D-034C-8E36-52D2656785E5}"/>
              </a:ext>
            </a:extLst>
          </p:cNvPr>
          <p:cNvSpPr txBox="1"/>
          <p:nvPr/>
        </p:nvSpPr>
        <p:spPr>
          <a:xfrm>
            <a:off x="10339387" y="3223259"/>
            <a:ext cx="97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Exo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479BD-AE14-8D44-A0EB-98D2E4B59CCF}"/>
              </a:ext>
            </a:extLst>
          </p:cNvPr>
          <p:cNvSpPr txBox="1"/>
          <p:nvPr/>
        </p:nvSpPr>
        <p:spPr>
          <a:xfrm>
            <a:off x="10339387" y="1667487"/>
            <a:ext cx="97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Exo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AC458-D419-944E-8AD8-8F6C1B16B6E1}"/>
              </a:ext>
            </a:extLst>
          </p:cNvPr>
          <p:cNvSpPr txBox="1"/>
          <p:nvPr/>
        </p:nvSpPr>
        <p:spPr>
          <a:xfrm>
            <a:off x="10339387" y="3956855"/>
            <a:ext cx="97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Endo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19952-67B7-8449-8B76-A76741A61FF4}"/>
              </a:ext>
            </a:extLst>
          </p:cNvPr>
          <p:cNvSpPr txBox="1"/>
          <p:nvPr/>
        </p:nvSpPr>
        <p:spPr>
          <a:xfrm>
            <a:off x="6367462" y="4843125"/>
            <a:ext cx="159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Decrease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51F7D-7B0C-F648-AD71-3F16D34DDDD7}"/>
              </a:ext>
            </a:extLst>
          </p:cNvPr>
          <p:cNvSpPr txBox="1"/>
          <p:nvPr/>
        </p:nvSpPr>
        <p:spPr>
          <a:xfrm>
            <a:off x="8248649" y="1667486"/>
            <a:ext cx="159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Decrease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A3C97-0654-2742-AAC3-73485D8AD838}"/>
              </a:ext>
            </a:extLst>
          </p:cNvPr>
          <p:cNvSpPr txBox="1"/>
          <p:nvPr/>
        </p:nvSpPr>
        <p:spPr>
          <a:xfrm>
            <a:off x="8248648" y="2395200"/>
            <a:ext cx="159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Decrease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5CE4D-2D5C-634F-8AEC-551C505789DF}"/>
              </a:ext>
            </a:extLst>
          </p:cNvPr>
          <p:cNvSpPr txBox="1"/>
          <p:nvPr/>
        </p:nvSpPr>
        <p:spPr>
          <a:xfrm>
            <a:off x="8248647" y="3211635"/>
            <a:ext cx="159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682994-14F8-4741-BB72-584F10028E91}"/>
              </a:ext>
            </a:extLst>
          </p:cNvPr>
          <p:cNvSpPr txBox="1"/>
          <p:nvPr/>
        </p:nvSpPr>
        <p:spPr>
          <a:xfrm>
            <a:off x="8248646" y="5675336"/>
            <a:ext cx="15906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2955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3A18-41A0-334A-9B68-4E768CCD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US" dirty="0"/>
              <a:t>H</a:t>
            </a:r>
            <a:r>
              <a:rPr lang="en-US" baseline="-25000" dirty="0"/>
              <a:t>2 (g) </a:t>
            </a:r>
            <a:r>
              <a:rPr lang="en-US" dirty="0"/>
              <a:t>+ I</a:t>
            </a:r>
            <a:r>
              <a:rPr lang="en-US" baseline="-25000" dirty="0"/>
              <a:t>2 (g)</a:t>
            </a:r>
            <a:r>
              <a:rPr lang="en-US" dirty="0"/>
              <a:t> ⇋ 2 HI </a:t>
            </a:r>
            <a:r>
              <a:rPr lang="en-US" baseline="-25000" dirty="0"/>
              <a:t>(g)</a:t>
            </a:r>
            <a:r>
              <a:rPr lang="en-US" dirty="0"/>
              <a:t> 	∆H = +187 kJ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5F43C-9C66-0144-B5FA-805FDB84A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dirty="0"/>
              <a:t> Sketch a graph of the relative concentrations of each species as the process outlined below is carried out: </a:t>
            </a:r>
            <a:endParaRPr lang="en-CA" dirty="0"/>
          </a:p>
          <a:p>
            <a:pPr marL="0" indent="0" hangingPunct="0">
              <a:buNone/>
            </a:pPr>
            <a:r>
              <a:rPr lang="en-US" dirty="0"/>
              <a:t> </a:t>
            </a:r>
            <a:endParaRPr lang="en-CA" dirty="0"/>
          </a:p>
          <a:p>
            <a:pPr marL="0" indent="0" hangingPunct="0">
              <a:buNone/>
            </a:pPr>
            <a:r>
              <a:rPr lang="en-US" dirty="0"/>
              <a:t>@ t1: Increase the [H</a:t>
            </a:r>
            <a:r>
              <a:rPr lang="en-US" baseline="-25000" dirty="0"/>
              <a:t>2</a:t>
            </a:r>
            <a:r>
              <a:rPr lang="en-US" dirty="0"/>
              <a:t>]</a:t>
            </a:r>
            <a:endParaRPr lang="en-CA" dirty="0"/>
          </a:p>
          <a:p>
            <a:pPr marL="0" indent="0" hangingPunct="0">
              <a:buNone/>
            </a:pPr>
            <a:r>
              <a:rPr lang="en-US" dirty="0"/>
              <a:t>@ t2: Decrease the [I</a:t>
            </a:r>
            <a:r>
              <a:rPr lang="en-US" baseline="-25000" dirty="0"/>
              <a:t>2</a:t>
            </a:r>
            <a:r>
              <a:rPr lang="en-US" dirty="0"/>
              <a:t>]	</a:t>
            </a:r>
            <a:endParaRPr lang="en-CA" dirty="0"/>
          </a:p>
          <a:p>
            <a:pPr marL="0" indent="0" hangingPunct="0">
              <a:buNone/>
            </a:pPr>
            <a:r>
              <a:rPr lang="en-US" dirty="0"/>
              <a:t>@ t3: Decrease the total pressure  </a:t>
            </a:r>
            <a:endParaRPr lang="en-CA" dirty="0"/>
          </a:p>
          <a:p>
            <a:pPr marL="0" indent="0" hangingPunct="0">
              <a:buNone/>
            </a:pPr>
            <a:r>
              <a:rPr lang="en-US" dirty="0"/>
              <a:t>@ t4: Increase the temperature</a:t>
            </a:r>
            <a:endParaRPr lang="en-CA" dirty="0"/>
          </a:p>
          <a:p>
            <a:pPr marL="0" indent="0" hangingPunct="0">
              <a:buNone/>
            </a:pPr>
            <a:r>
              <a:rPr lang="en-US" dirty="0"/>
              <a:t>@ t5: Add a catalyst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F01C6-6015-1543-8BDB-3079205B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165" y="2388534"/>
            <a:ext cx="5267741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1270</Words>
  <Application>Microsoft Macintosh PowerPoint</Application>
  <PresentationFormat>Widescreen</PresentationFormat>
  <Paragraphs>179</Paragraphs>
  <Slides>29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Office Theme</vt:lpstr>
      <vt:lpstr>Reaction Kinetics</vt:lpstr>
      <vt:lpstr>PowerPoint Presentation</vt:lpstr>
      <vt:lpstr>PowerPoint Presentation</vt:lpstr>
      <vt:lpstr>PowerPoint Presentation</vt:lpstr>
      <vt:lpstr>PowerPoint Presentation</vt:lpstr>
      <vt:lpstr>Chemical Equilibrium</vt:lpstr>
      <vt:lpstr>CaCO3(s)      CaO(s)   +   CO2(g)        H = 110 kJ</vt:lpstr>
      <vt:lpstr>PowerPoint Presentation</vt:lpstr>
      <vt:lpstr>H2 (g) + I2 (g) ⇋ 2 HI (g)  ∆H = +187 kJ</vt:lpstr>
      <vt:lpstr>__ NO(g) + __ Cl2(g) ⇋ __ NOCl(g)</vt:lpstr>
      <vt:lpstr>PowerPoint Presentation</vt:lpstr>
      <vt:lpstr>PowerPoint Presentation</vt:lpstr>
      <vt:lpstr>Solubility Equilibrium</vt:lpstr>
      <vt:lpstr>A solution contains Mg2+, Pb2+, and Zn2+.  What compounds could be added, and in what order, to precipitate out each ion separately?    </vt:lpstr>
      <vt:lpstr>What is the [OH-] in a saturated solution of Mg(OH)2? </vt:lpstr>
      <vt:lpstr>A precipitate just starts to form when 25.0mL of 4.5 x 10-3M Pb(NO3)2 is mixed with 35.0mL of 2.8 x 10-3M MgI2. What is Ksp? </vt:lpstr>
      <vt:lpstr>Calculate the mass of  Na2CO3 that must be added to 2.50 L of  0.00085 M MgCl2 in order to just start precipitation </vt:lpstr>
      <vt:lpstr>In an experiment, a student mixes equal volumes of 0.0020M Pb(NO3)2 with 0.0020M NaI. Will a precipitate form? </vt:lpstr>
      <vt:lpstr>Acid-Base Equilibrium</vt:lpstr>
      <vt:lpstr>PowerPoint Presentation</vt:lpstr>
      <vt:lpstr>What mass of NaOH must be added to 500.0 mL of a solution of 0.020 M HI to obtain a solution with a pH = 2.50?</vt:lpstr>
      <vt:lpstr>Determine the pH of a 0.75M solution of H2PO4-</vt:lpstr>
      <vt:lpstr>What concentration of NO2- would be required to produce a solution with pH = 8.00? </vt:lpstr>
      <vt:lpstr>Calculate the pH of the salt Sr(HSO3)2 with a concentration of 0.75M</vt:lpstr>
      <vt:lpstr>Calculate the pH at equivalence point of a titration when 20.0 mL of 0.200 M NaOH has been added to 20.0 mL of 0.200 M HCOOH</vt:lpstr>
      <vt:lpstr>PowerPoint Presentation</vt:lpstr>
      <vt:lpstr>Electrochemistry Equilibrium</vt:lpstr>
      <vt:lpstr>Balance the following redox reaction: FeHPO3 + Cr2O72-  Cr3+ + H3PO4 + Fe3+ (basic)</vt:lpstr>
      <vt:lpstr>Draw a Cu|Cu2+ and Al | Al3+ electrochemical cell. Label all parts of the cell, including the voltage produced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Kinetics</dc:title>
  <dc:creator>Microsoft Office User</dc:creator>
  <cp:lastModifiedBy>Microsoft Office User</cp:lastModifiedBy>
  <cp:revision>43</cp:revision>
  <dcterms:created xsi:type="dcterms:W3CDTF">2022-01-18T21:54:43Z</dcterms:created>
  <dcterms:modified xsi:type="dcterms:W3CDTF">2022-01-24T22:04:48Z</dcterms:modified>
</cp:coreProperties>
</file>