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8" r:id="rId4"/>
    <p:sldId id="264" r:id="rId5"/>
    <p:sldId id="257" r:id="rId6"/>
    <p:sldId id="262" r:id="rId7"/>
    <p:sldId id="260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24"/>
    <p:restoredTop sz="94343"/>
  </p:normalViewPr>
  <p:slideViewPr>
    <p:cSldViewPr snapToGrid="0" snapToObjects="1">
      <p:cViewPr varScale="1">
        <p:scale>
          <a:sx n="85" d="100"/>
          <a:sy n="85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15716-D783-8E43-851F-36980BEF6ADE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3239-562C-124C-A44D-60FE56B1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5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33239-562C-124C-A44D-60FE56B123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2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33239-562C-124C-A44D-60FE56B123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8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8B10-8BF5-7846-9642-7664AC95A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329C1-E53C-A74C-B934-D83EAF52F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91E9-E1AD-3141-950A-A4FEA9A3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D739-B52F-5743-86DE-AEED6575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D43AF-C4BC-8145-AC58-B433F3DE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60C2-9CDE-C44C-9138-94F80BA1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40DCC-A557-5844-A130-D0B32C7DC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8F97A-DBD2-4C4F-9232-E1D64A91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21085-FCA3-2144-82CF-C8DA6814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9F09B-8D93-2C48-B1FB-0612F61D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A5A66E-3D53-E14E-8B1C-8293E5919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1FA99-3D4E-9C4D-BEDB-D2C6F8927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B6635-C06E-BC49-BEC8-81C98F93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33CCC-1895-7B48-8044-547A5D86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A9046-59D2-A84E-99F1-B26B141D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3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01A7-365F-B64C-91F7-44C7289A8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FAEC-CB9C-8D4C-A8FD-D55011BF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2B8CE-242A-7D40-93CF-7CFEB436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EDA0B-7148-8245-99DD-F48D4780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0262D-6E85-5C4A-BD5D-D12B3D2D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69C8-4498-EA4E-A086-98CD8F4C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D43FD-5455-6D4A-A09D-134F18332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24921-342A-3E47-AF1F-7D6BA2CC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BF419-FC34-5E41-A755-40A47C8F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0F297-55CC-2F49-A77D-3018FC4D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3528-5093-DC45-8489-55886BAD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6DF52-EBDF-9D44-880C-6F7006D25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2C0B4-9D2A-AC47-ADB6-1601F8611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F7A5E-E6C2-EF48-B5D5-9CA7C6E1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44F88-6D2E-2C4D-BF24-93D61B2E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E058-0B69-894C-9056-3E62839E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C81E-BEDA-254B-B789-4AC33B59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A0DA-F110-C245-BFED-F18EE5C25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997EB-FC8D-7C4A-B8BD-31512C250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FCF02-9783-334C-9B72-92570CDC9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264208-26A7-B24E-A85E-953BEBE93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55383-5889-FC48-9114-294C1F90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1958E-3AB1-4D4F-8F97-14796B2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0B8DD-10F1-A44D-B5A8-53EDFE03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D0E4-DA8D-4C41-B4E6-E8FE87B7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E654C-9F8C-D94C-8D8C-5FDECD4A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B8246-5168-9649-BB1F-E6E63E28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DC069-AB59-1240-B8A3-41DE42AF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6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23A892-F0AB-D444-B4C1-C91845C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46E49-2A10-0E4A-AB01-F36D72FF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A71DC-5823-CE45-BE49-8BA0F890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7A45-DF7F-B64E-B1D5-4DC114CF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4FC0-7FB8-2C42-AB3A-9D9E4A25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20E3F-EE46-A549-94E8-2F7276F1E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FAE83-0C3D-2745-BE06-04BE2036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A818A-A09B-954D-ADB8-5BEF59F7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8FB3B-D2E3-A04D-A3B4-75EE1CE8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D2FF-989C-4345-A388-384B46B2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F039F-88F4-E04B-A4B6-AC5CF55EC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3A3A9-B34F-764E-88D9-8DE60FDDF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CB2E3-0F75-7545-A404-40763EE9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4632B-D171-3C46-AEBF-6943D818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A6496-5801-0246-AF62-8D01B5EF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1D3FD-70BE-7E44-8C94-48831003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9468C-229C-6F45-B3BE-CCC32D439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ED91-54A2-9E49-B3ED-C2273BDC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710B-EF3B-9042-9E2D-E4E4EFC393B7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1AC25-0BFD-A242-A910-B367F1E29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D2BE9-2C95-B647-9A90-B0C99203A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3A0E-E2DF-CF45-B90D-BA205CEE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FC23-CA74-3D42-A133-BA75F3C95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Solutions Review Whiteboards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4776B-B873-2A4F-8922-601E64282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2B8F39-AE7A-7445-8E38-BA344D8F5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61" y="602363"/>
            <a:ext cx="7658100" cy="1612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99A3E4-0025-6349-AC35-F4A05C178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825" y="2215263"/>
            <a:ext cx="7950200" cy="208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098427-5119-0D4F-A6E4-996C90948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9075" y="4298063"/>
            <a:ext cx="6997700" cy="876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40783A-64E2-BB43-A9A6-E51D5A4C5F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" y="5422900"/>
            <a:ext cx="114681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86FB-3C50-4649-8086-ED19C975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Molarity – find the missing value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36A0CD-C158-BF4F-AE5D-822FD6823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497370"/>
              </p:ext>
            </p:extLst>
          </p:nvPr>
        </p:nvGraphicFramePr>
        <p:xfrm>
          <a:off x="1010392" y="1840614"/>
          <a:ext cx="10515600" cy="3840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2626008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499057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646794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71458477"/>
                    </a:ext>
                  </a:extLst>
                </a:gridCol>
              </a:tblGrid>
              <a:tr h="960017">
                <a:tc>
                  <a:txBody>
                    <a:bodyPr/>
                    <a:lstStyle/>
                    <a:p>
                      <a:r>
                        <a:rPr lang="en-US" sz="3200" dirty="0"/>
                        <a:t>Chemical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Molarity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45062"/>
                  </a:ext>
                </a:extLst>
              </a:tr>
              <a:tr h="960017">
                <a:tc>
                  <a:txBody>
                    <a:bodyPr/>
                    <a:lstStyle/>
                    <a:p>
                      <a:r>
                        <a:rPr lang="en-US" sz="3200" dirty="0"/>
                        <a:t>Na</a:t>
                      </a:r>
                      <a:r>
                        <a:rPr lang="en-US" sz="3200" baseline="-25000" dirty="0"/>
                        <a:t>3</a:t>
                      </a:r>
                      <a:r>
                        <a:rPr lang="en-US" sz="3200" baseline="0" dirty="0"/>
                        <a:t>PO</a:t>
                      </a:r>
                      <a:r>
                        <a:rPr lang="en-US" sz="3200" baseline="-25000" dirty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15.8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50.0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722260"/>
                  </a:ext>
                </a:extLst>
              </a:tr>
              <a:tr h="960017">
                <a:tc>
                  <a:txBody>
                    <a:bodyPr/>
                    <a:lstStyle/>
                    <a:p>
                      <a:r>
                        <a:rPr lang="en-US" sz="3200" dirty="0"/>
                        <a:t>H</a:t>
                      </a:r>
                      <a:r>
                        <a:rPr lang="en-US" sz="3200" baseline="-25000" dirty="0"/>
                        <a:t>2</a:t>
                      </a:r>
                      <a:r>
                        <a:rPr lang="en-US" sz="3200" baseline="0" dirty="0"/>
                        <a:t>SO</a:t>
                      </a:r>
                      <a:r>
                        <a:rPr lang="en-US" sz="3200" baseline="-25000" dirty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94.3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3.20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20714"/>
                  </a:ext>
                </a:extLst>
              </a:tr>
              <a:tr h="960017">
                <a:tc>
                  <a:txBody>
                    <a:bodyPr/>
                    <a:lstStyle/>
                    <a:p>
                      <a:r>
                        <a:rPr lang="en-US" sz="3200" dirty="0" err="1"/>
                        <a:t>CuCl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150.0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1.48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647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B481C0-AA00-E84E-99BF-185C86AD1850}"/>
              </a:ext>
            </a:extLst>
          </p:cNvPr>
          <p:cNvSpPr txBox="1"/>
          <p:nvPr/>
        </p:nvSpPr>
        <p:spPr>
          <a:xfrm>
            <a:off x="8942119" y="2873829"/>
            <a:ext cx="185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1.93 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42ACB-8C86-2846-8A33-C8568EE9732C}"/>
              </a:ext>
            </a:extLst>
          </p:cNvPr>
          <p:cNvSpPr txBox="1"/>
          <p:nvPr/>
        </p:nvSpPr>
        <p:spPr>
          <a:xfrm>
            <a:off x="6268192" y="3881252"/>
            <a:ext cx="185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300. 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E4F71-DBF0-1141-9FFE-9B7D85677BB7}"/>
              </a:ext>
            </a:extLst>
          </p:cNvPr>
          <p:cNvSpPr txBox="1"/>
          <p:nvPr/>
        </p:nvSpPr>
        <p:spPr>
          <a:xfrm>
            <a:off x="3584368" y="4831278"/>
            <a:ext cx="185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22.0 g</a:t>
            </a:r>
          </a:p>
        </p:txBody>
      </p:sp>
    </p:spTree>
    <p:extLst>
      <p:ext uri="{BB962C8B-B14F-4D97-AF65-F5344CB8AC3E}">
        <p14:creationId xmlns:p14="http://schemas.microsoft.com/office/powerpoint/2010/main" val="174954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4BF2-FF32-1947-860F-43F1DD48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42D69-322D-3244-B924-FC9B19275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93" y="18406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much water needs to be added to 250. mL of 1.25 M NaCl to dilute the concentration to 0.75 M?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V2 = 420 mL – 250. mL = 170 mL water needs to be added</a:t>
            </a:r>
          </a:p>
        </p:txBody>
      </p:sp>
    </p:spTree>
    <p:extLst>
      <p:ext uri="{BB962C8B-B14F-4D97-AF65-F5344CB8AC3E}">
        <p14:creationId xmlns:p14="http://schemas.microsoft.com/office/powerpoint/2010/main" val="81719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D5E3B-3F94-F04E-B224-D8E74134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Ionization Equations for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E067-1FDA-BC49-A0CD-5A053AAFE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40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 ( ? )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Mg(NO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 ? )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AgCl </a:t>
            </a:r>
            <a:r>
              <a:rPr lang="en-US" baseline="-25000" dirty="0"/>
              <a:t>( ? 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BB1A4-35F8-664B-B1D6-5ACBEA381F4F}"/>
              </a:ext>
            </a:extLst>
          </p:cNvPr>
          <p:cNvSpPr txBox="1"/>
          <p:nvPr/>
        </p:nvSpPr>
        <p:spPr>
          <a:xfrm>
            <a:off x="3645724" y="1825625"/>
            <a:ext cx="753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K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baseline="-25000" dirty="0">
                <a:solidFill>
                  <a:srgbClr val="FF0000"/>
                </a:solidFill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 2 K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+ S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2-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0EA55C-AC89-6342-8470-2ABED92C019E}"/>
              </a:ext>
            </a:extLst>
          </p:cNvPr>
          <p:cNvSpPr txBox="1"/>
          <p:nvPr/>
        </p:nvSpPr>
        <p:spPr>
          <a:xfrm>
            <a:off x="3645724" y="3167390"/>
            <a:ext cx="753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Mg(NO</a:t>
            </a:r>
            <a:r>
              <a:rPr lang="en-US" sz="2800" baseline="-25000" dirty="0">
                <a:solidFill>
                  <a:srgbClr val="FF0000"/>
                </a:solidFill>
              </a:rPr>
              <a:t>3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baseline="-25000" dirty="0">
                <a:solidFill>
                  <a:srgbClr val="FF0000"/>
                </a:solidFill>
              </a:rPr>
              <a:t>2(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 Mg 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+ 2 NO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353D18-F2D6-184B-9FBE-4F83BFDE590D}"/>
              </a:ext>
            </a:extLst>
          </p:cNvPr>
          <p:cNvSpPr txBox="1"/>
          <p:nvPr/>
        </p:nvSpPr>
        <p:spPr>
          <a:xfrm>
            <a:off x="3645724" y="4410566"/>
            <a:ext cx="753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Not possible! AgCl</a:t>
            </a:r>
            <a:r>
              <a:rPr lang="en-US" sz="2800" baseline="-25000" dirty="0">
                <a:solidFill>
                  <a:srgbClr val="FF0000"/>
                </a:solidFill>
              </a:rPr>
              <a:t>(s) </a:t>
            </a:r>
            <a:r>
              <a:rPr lang="en-US" sz="2800" dirty="0">
                <a:solidFill>
                  <a:srgbClr val="FF0000"/>
                </a:solidFill>
              </a:rPr>
              <a:t>does not ionize</a:t>
            </a:r>
          </a:p>
        </p:txBody>
      </p:sp>
    </p:spTree>
    <p:extLst>
      <p:ext uri="{BB962C8B-B14F-4D97-AF65-F5344CB8AC3E}">
        <p14:creationId xmlns:p14="http://schemas.microsoft.com/office/powerpoint/2010/main" val="299931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3968D-AE59-7940-808F-F6391631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83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chemist mixes 215 mL of a 2.9 M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solution with 3.6 g of K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. What is the concentration of each ion in the solution?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CE73BB-F290-994F-8877-5234F4DBA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200" y="3801131"/>
            <a:ext cx="4673600" cy="1320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C6852C-B24B-A84D-995F-1F159F8DB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03361"/>
            <a:ext cx="4940300" cy="1409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C4D8E4-3DD2-274A-91C2-95FCC8BDD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867" y="1760261"/>
            <a:ext cx="4102100" cy="1943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F0C96B-72CB-1348-B2AD-D386870499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981201"/>
            <a:ext cx="4546600" cy="1828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B5D842-1E01-7846-97EE-311B95861E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8500" y="5121931"/>
            <a:ext cx="46863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14A7-44FA-A24C-942B-C587B081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94" y="538950"/>
            <a:ext cx="10515600" cy="5861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the formula, complete, and net ionic equations for the following reactants:</a:t>
            </a:r>
          </a:p>
          <a:p>
            <a:pPr marL="0" indent="0" algn="ctr">
              <a:buNone/>
            </a:pPr>
            <a:r>
              <a:rPr lang="en-US" dirty="0">
                <a:sym typeface="Wingdings" pitchFamily="2" charset="2"/>
              </a:rPr>
              <a:t>Strontium hydroxide and Sodium sulphate 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Formula equation::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Complete ionic equation: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Net ionic equation: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9100AC-4846-EC4D-8501-94DF576D04A7}"/>
              </a:ext>
            </a:extLst>
          </p:cNvPr>
          <p:cNvSpPr txBox="1"/>
          <p:nvPr/>
        </p:nvSpPr>
        <p:spPr>
          <a:xfrm>
            <a:off x="2209798" y="2994945"/>
            <a:ext cx="8043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Sr(OH)</a:t>
            </a:r>
            <a:r>
              <a:rPr lang="en-US" sz="3000" baseline="-25000" dirty="0">
                <a:solidFill>
                  <a:srgbClr val="FF0000"/>
                </a:solidFill>
              </a:rPr>
              <a:t>2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baseline="-25000" dirty="0">
                <a:solidFill>
                  <a:srgbClr val="FF0000"/>
                </a:solidFill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+ Na</a:t>
            </a:r>
            <a:r>
              <a:rPr lang="en-US" sz="3000" baseline="-25000" dirty="0">
                <a:solidFill>
                  <a:srgbClr val="FF0000"/>
                </a:solidFill>
              </a:rPr>
              <a:t>2</a:t>
            </a:r>
            <a:r>
              <a:rPr lang="en-US" sz="3000" dirty="0">
                <a:solidFill>
                  <a:srgbClr val="FF0000"/>
                </a:solidFill>
              </a:rPr>
              <a:t>(SO</a:t>
            </a:r>
            <a:r>
              <a:rPr lang="en-US" sz="3000" baseline="-25000" dirty="0">
                <a:solidFill>
                  <a:srgbClr val="FF0000"/>
                </a:solidFill>
              </a:rPr>
              <a:t>4</a:t>
            </a:r>
            <a:r>
              <a:rPr lang="en-US" sz="3000" dirty="0">
                <a:solidFill>
                  <a:srgbClr val="FF0000"/>
                </a:solidFill>
              </a:rPr>
              <a:t>)</a:t>
            </a:r>
            <a:r>
              <a:rPr lang="en-US" sz="3000" baseline="-25000" dirty="0">
                <a:solidFill>
                  <a:srgbClr val="FF0000"/>
                </a:solidFill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 SrSO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4(s)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 + 2 NaOH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en-US" sz="30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3FC10-6D7E-2A4F-9C3C-6388C8512F3A}"/>
              </a:ext>
            </a:extLst>
          </p:cNvPr>
          <p:cNvSpPr txBox="1"/>
          <p:nvPr/>
        </p:nvSpPr>
        <p:spPr>
          <a:xfrm>
            <a:off x="1247929" y="4556970"/>
            <a:ext cx="10944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Sr</a:t>
            </a:r>
            <a:r>
              <a:rPr lang="en-US" sz="3000" baseline="30000" dirty="0">
                <a:solidFill>
                  <a:srgbClr val="FF0000"/>
                </a:solidFill>
              </a:rPr>
              <a:t>2+</a:t>
            </a:r>
            <a:r>
              <a:rPr lang="en-US" sz="3000" baseline="-25000" dirty="0">
                <a:solidFill>
                  <a:srgbClr val="FF0000"/>
                </a:solidFill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+ 2 OH</a:t>
            </a:r>
            <a:r>
              <a:rPr lang="en-US" sz="3000" baseline="30000" dirty="0">
                <a:solidFill>
                  <a:srgbClr val="FF0000"/>
                </a:solidFill>
              </a:rPr>
              <a:t>-</a:t>
            </a:r>
            <a:r>
              <a:rPr lang="en-US" sz="3000" baseline="-25000" dirty="0">
                <a:solidFill>
                  <a:srgbClr val="FF0000"/>
                </a:solidFill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+ 2 Na</a:t>
            </a:r>
            <a:r>
              <a:rPr lang="en-US" sz="3000" baseline="30000" dirty="0">
                <a:solidFill>
                  <a:srgbClr val="FF0000"/>
                </a:solidFill>
              </a:rPr>
              <a:t>+</a:t>
            </a:r>
            <a:r>
              <a:rPr lang="en-US" sz="3000" baseline="-25000" dirty="0">
                <a:solidFill>
                  <a:srgbClr val="FF0000"/>
                </a:solidFill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+ SO</a:t>
            </a:r>
            <a:r>
              <a:rPr lang="en-US" sz="3000" baseline="-25000" dirty="0">
                <a:solidFill>
                  <a:srgbClr val="FF0000"/>
                </a:solidFill>
              </a:rPr>
              <a:t>4</a:t>
            </a:r>
            <a:r>
              <a:rPr lang="en-US" sz="3000" baseline="30000" dirty="0">
                <a:solidFill>
                  <a:srgbClr val="FF0000"/>
                </a:solidFill>
              </a:rPr>
              <a:t>2-</a:t>
            </a:r>
            <a:r>
              <a:rPr lang="en-US" sz="3000" baseline="-25000" dirty="0">
                <a:solidFill>
                  <a:srgbClr val="FF0000"/>
                </a:solidFill>
              </a:rPr>
              <a:t> 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 SrSO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4(s)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 2 Na</a:t>
            </a:r>
            <a:r>
              <a:rPr lang="en-US" sz="3000" baseline="30000" dirty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+ 2 OH</a:t>
            </a:r>
            <a:r>
              <a:rPr lang="en-US" sz="3000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en-US" sz="30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09F7B-4DB6-2748-B2F3-AF2F09AD9E59}"/>
              </a:ext>
            </a:extLst>
          </p:cNvPr>
          <p:cNvSpPr txBox="1"/>
          <p:nvPr/>
        </p:nvSpPr>
        <p:spPr>
          <a:xfrm>
            <a:off x="4111051" y="6057440"/>
            <a:ext cx="58604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Sr</a:t>
            </a:r>
            <a:r>
              <a:rPr lang="en-US" sz="3000" baseline="30000" dirty="0">
                <a:solidFill>
                  <a:srgbClr val="FF0000"/>
                </a:solidFill>
              </a:rPr>
              <a:t>2+</a:t>
            </a:r>
            <a:r>
              <a:rPr lang="en-US" sz="3000" baseline="-25000" dirty="0">
                <a:solidFill>
                  <a:srgbClr val="FF0000"/>
                </a:solidFill>
              </a:rPr>
              <a:t>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+ SO</a:t>
            </a:r>
            <a:r>
              <a:rPr lang="en-US" sz="3000" baseline="-25000" dirty="0">
                <a:solidFill>
                  <a:srgbClr val="FF0000"/>
                </a:solidFill>
              </a:rPr>
              <a:t>4</a:t>
            </a:r>
            <a:r>
              <a:rPr lang="en-US" sz="3000" baseline="30000" dirty="0">
                <a:solidFill>
                  <a:srgbClr val="FF0000"/>
                </a:solidFill>
              </a:rPr>
              <a:t>2-</a:t>
            </a:r>
            <a:r>
              <a:rPr lang="en-US" sz="3000" baseline="-25000" dirty="0">
                <a:solidFill>
                  <a:srgbClr val="FF0000"/>
                </a:solidFill>
              </a:rPr>
              <a:t> (</a:t>
            </a:r>
            <a:r>
              <a:rPr lang="en-US" sz="3000" baseline="-25000" dirty="0" err="1">
                <a:solidFill>
                  <a:srgbClr val="FF0000"/>
                </a:solidFill>
              </a:rPr>
              <a:t>aq</a:t>
            </a:r>
            <a:r>
              <a:rPr lang="en-US" sz="3000" baseline="-25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 SrSO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4 (s)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28807-D645-9C47-B780-3C20E54F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3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a flow chart to precipitate out the following 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Ba </a:t>
            </a:r>
            <a:r>
              <a:rPr lang="en-US" baseline="30000" dirty="0"/>
              <a:t>2+ </a:t>
            </a:r>
            <a:r>
              <a:rPr lang="en-US" dirty="0"/>
              <a:t> ,   Mg </a:t>
            </a:r>
            <a:r>
              <a:rPr lang="en-US" baseline="30000" dirty="0"/>
              <a:t> 2+</a:t>
            </a:r>
            <a:r>
              <a:rPr lang="en-US" dirty="0"/>
              <a:t>   ,    Au </a:t>
            </a:r>
            <a:r>
              <a:rPr lang="en-US" baseline="30000" dirty="0"/>
              <a:t>3+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E44C1-4D24-A84B-8D13-99F12F404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025" y="1665768"/>
            <a:ext cx="8863882" cy="519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47179-8197-CC49-A8B6-F9DC4579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5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titration was performed that required 18.5 mL of a 0.150 M Mg(OH)</a:t>
            </a:r>
            <a:r>
              <a:rPr lang="en-US" baseline="-25000" dirty="0"/>
              <a:t>2</a:t>
            </a:r>
            <a:r>
              <a:rPr lang="en-US" dirty="0"/>
              <a:t> to neutralize 10.00 mL of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. Determine the [H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B89976-5ED6-9D4B-AE44-EBBDDAC2C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198" y="2174949"/>
            <a:ext cx="82550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0445C8-C5BF-0243-ABB2-5DD418B47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03" y="3429000"/>
            <a:ext cx="5219700" cy="2425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24A191-8B43-D248-99B8-DBFD71DE6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703" y="3217429"/>
            <a:ext cx="55118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BDEA2-568E-E34C-AAE9-2F9CADF1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following results from a titration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AA8B-C92A-064A-B25D-A8F6DE20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4.29 g of KOH was dissolved to make 100. mL solution</a:t>
            </a:r>
          </a:p>
          <a:p>
            <a:pPr marL="0" indent="0">
              <a:buNone/>
            </a:pPr>
            <a:r>
              <a:rPr lang="en-US" dirty="0"/>
              <a:t>Below is the volume of KOH solution needed to neutralize 15.0 mL of HCl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[HCl]?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71141D0-C6A6-D04E-A37E-E16C03804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14913"/>
              </p:ext>
            </p:extLst>
          </p:nvPr>
        </p:nvGraphicFramePr>
        <p:xfrm>
          <a:off x="1753705" y="3204449"/>
          <a:ext cx="8128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046386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992907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7860674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48752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80752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Trial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252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reading of burette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954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 reading of burette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019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23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399</Words>
  <Application>Microsoft Macintosh PowerPoint</Application>
  <PresentationFormat>Widescreen</PresentationFormat>
  <Paragraphs>79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Solutions Review Whiteboards</vt:lpstr>
      <vt:lpstr>Molarity – find the missing value</vt:lpstr>
      <vt:lpstr>PowerPoint Presentation</vt:lpstr>
      <vt:lpstr>Write Ionization Equations for the following:</vt:lpstr>
      <vt:lpstr>PowerPoint Presentation</vt:lpstr>
      <vt:lpstr>PowerPoint Presentation</vt:lpstr>
      <vt:lpstr>PowerPoint Presentation</vt:lpstr>
      <vt:lpstr>PowerPoint Presentation</vt:lpstr>
      <vt:lpstr>Consider the following results from a titration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Review Whiteboards</dc:title>
  <dc:creator>Microsoft Office User</dc:creator>
  <cp:lastModifiedBy>Microsoft Office User</cp:lastModifiedBy>
  <cp:revision>35</cp:revision>
  <dcterms:created xsi:type="dcterms:W3CDTF">2021-06-23T22:17:18Z</dcterms:created>
  <dcterms:modified xsi:type="dcterms:W3CDTF">2022-06-14T16:24:43Z</dcterms:modified>
</cp:coreProperties>
</file>