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1" r:id="rId45"/>
    <p:sldId id="302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4D2A18-5120-4DCB-AB8D-6B9A4101E692}">
  <a:tblStyle styleId="{014D2A18-5120-4DCB-AB8D-6B9A4101E692}" styleName="Table_0"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3F7"/>
          </a:solidFill>
        </a:fill>
      </a:tcStyle>
    </a:wholeTbl>
    <a:band1H>
      <a:tcTxStyle/>
      <a:tcStyle>
        <a:tcBdr/>
        <a:fill>
          <a:solidFill>
            <a:srgbClr val="CDE6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E6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rgbClr val="FFFFFF"/>
      </a:tcTxStyle>
      <a:tcStyle>
        <a:tcBdr/>
        <a:fill>
          <a:solidFill>
            <a:srgbClr val="40BAD2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/>
        <a:fill>
          <a:solidFill>
            <a:srgbClr val="40BAD2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0BAD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0BAD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60" d="100"/>
          <a:sy n="160" d="100"/>
        </p:scale>
        <p:origin x="2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82e73194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82e73194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82e73194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82e73194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82e73194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82e73194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82e73194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82e73194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82e73194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82e73194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82e73194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82e73194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82e73194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82e73194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82e73194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82e73194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82e73194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82e73194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82e73194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82e73194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2e7319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82e7319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82e73194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82e73194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82e73194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82e73194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82e73194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82e73194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82e73194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082e73194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82e73194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82e73194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82e73194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82e73194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85fb5a4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85fb5a4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82e73194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82e73194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82e73194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82e73194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82e73194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82e73194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82e7319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82e7319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82e73194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82e73194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82e73194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82e73194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82e73194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82e73194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82e73194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82e73194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82e73194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082e73194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82e73194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082e73194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82e73194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82e73194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82e73194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82e73194b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82e73194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082e73194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82e73194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82e73194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82e7319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82e7319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82e73194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82e73194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82e73194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082e73194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82e73194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82e73194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82e73194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82e73194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85bbabc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085bbabc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85bbabc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085bbabc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82e73194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82e73194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82e7319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82e7319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82e73194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82e73194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82e73194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82e73194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82e73194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82e73194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sLanVS1Q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ynasadata.larc.nasa.gov/mini-lesson/comparing-winds-surface-ocean-currents-student-activit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Earth Science I - II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Abiotic or Biotic?  : Bacteria - abiotic or biotic?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750" y="110702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Abiotic or Biotic?  : Bacteria - abiotic or biotic?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Biotic!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They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Are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Living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things!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750" y="1107025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Earth’s Spheres</a:t>
            </a: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all 4 of Earth’s spheres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Earth’s Spheres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all 4 of Earth’s spheres</a:t>
            </a:r>
            <a:endParaRPr dirty="0"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1675" y="1099875"/>
            <a:ext cx="5558064" cy="38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Earth’s Spheres - Which Sphere(s)?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Atmosphere, Hydrosphere, Lithosphere or Biosphere?</a:t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763" y="1882575"/>
            <a:ext cx="6042475" cy="29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Earth’s Spheres- - Which Sphere(s)?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Atmosphere, Hydrosphere, Lithosphere or Biosphere?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Atmosphere (air) &amp; Hydrosphere (water vapour= clouds)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961" y="2278850"/>
            <a:ext cx="5238075" cy="25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Earth’s Spheres- -Which Sphere(s)?</a:t>
            </a:r>
            <a:br>
              <a:rPr lang="en"/>
            </a:b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Atmosphere, Hydrosphere, Lithosphere or Biosphere?</a:t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325" y="2064225"/>
            <a:ext cx="3823350" cy="28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Earth’s Spheres- Which Sphere(s)?</a:t>
            </a:r>
            <a:br>
              <a:rPr lang="en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Atmosphere, Hydrosphere, Lithosphere or Biosphere?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</a:t>
            </a:r>
            <a:r>
              <a:rPr lang="en" dirty="0">
                <a:solidFill>
                  <a:srgbClr val="0000FF"/>
                </a:solidFill>
              </a:rPr>
              <a:t>soil=lithosphere, plant = biosphere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655" y="2557346"/>
            <a:ext cx="3264689" cy="24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Earth’s Spheres are interconnected! Identify all 4 spheres 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825" y="1138575"/>
            <a:ext cx="4201275" cy="38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Earth’s Spheres are interconnected! Identify all 4 spheres 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825" y="1138575"/>
            <a:ext cx="4201275" cy="3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/>
        </p:nvSpPr>
        <p:spPr>
          <a:xfrm>
            <a:off x="188375" y="1141400"/>
            <a:ext cx="22044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Atmosphere:</a:t>
            </a:r>
            <a:endParaRPr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Air/Sky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Hydrosphere:</a:t>
            </a:r>
            <a:endParaRPr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Lake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Biosphere</a:t>
            </a:r>
            <a:endParaRPr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Grass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Lily pads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Frogs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Turtles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Deer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Racoon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Dragonfly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Fish (etc)!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Lithosphere</a:t>
            </a:r>
            <a:endParaRPr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Earth below the grass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abiotic mean?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carrying capacity?</a:t>
            </a:r>
            <a:endParaRPr/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486" y="1686500"/>
            <a:ext cx="5340750" cy="29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7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carrying capacity?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FF"/>
                </a:solidFill>
              </a:rPr>
              <a:t>The </a:t>
            </a:r>
            <a:r>
              <a:rPr lang="en" b="1">
                <a:solidFill>
                  <a:srgbClr val="0000FF"/>
                </a:solidFill>
              </a:rPr>
              <a:t>average population</a:t>
            </a:r>
            <a:r>
              <a:rPr lang="en">
                <a:solidFill>
                  <a:srgbClr val="0000FF"/>
                </a:solidFill>
              </a:rPr>
              <a:t> of living things an environment can support.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226" y="1642925"/>
            <a:ext cx="4701200" cy="25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limits the carrying capacity?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limits the carrying capacity?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Various </a:t>
            </a:r>
            <a:r>
              <a:rPr lang="en" b="1" dirty="0">
                <a:solidFill>
                  <a:schemeClr val="accent1"/>
                </a:solidFill>
              </a:rPr>
              <a:t>limiting factors</a:t>
            </a:r>
            <a:r>
              <a:rPr lang="en" dirty="0">
                <a:solidFill>
                  <a:schemeClr val="accent1"/>
                </a:solidFill>
              </a:rPr>
              <a:t>: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-weather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-food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-habitat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-predators</a:t>
            </a:r>
            <a:endParaRPr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-disease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932" y="1514475"/>
            <a:ext cx="349334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the overshoot period?</a:t>
            </a:r>
            <a:endParaRPr/>
          </a:p>
        </p:txBody>
      </p:sp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800" y="1612547"/>
            <a:ext cx="4908949" cy="33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8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overshoot period?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When a population is greater than its carrying capacity</a:t>
            </a:r>
            <a:endParaRPr i="1">
              <a:solidFill>
                <a:srgbClr val="0000FF"/>
              </a:solidFill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800" y="1612547"/>
            <a:ext cx="4908949" cy="33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impact to the habitat if a population is greater than its carrying capacity?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800" y="1612547"/>
            <a:ext cx="4908949" cy="33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impact to the habitat if a population is greater than its carrying capacity?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The habitat becomes degraded;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The carrying capacity decreases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800" y="1612547"/>
            <a:ext cx="4908949" cy="33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Carrying Capacity &amp; Limiting Factors</a:t>
            </a:r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impact to the habitat if a population is greater than its carrying capacity?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000FF"/>
                </a:solidFill>
              </a:rPr>
              <a:t>												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 dirty="0"/>
              <a:t>											</a:t>
            </a:r>
            <a:r>
              <a:rPr lang="en" i="1" dirty="0">
                <a:solidFill>
                  <a:srgbClr val="0000FF"/>
                </a:solidFill>
              </a:rPr>
              <a:t>Over capacity</a:t>
            </a:r>
            <a:endParaRPr i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i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000FF"/>
                </a:solidFill>
              </a:rPr>
              <a:t>											 Degraded habitat</a:t>
            </a:r>
            <a:endParaRPr i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i="1" dirty="0">
                <a:solidFill>
                  <a:srgbClr val="0000FF"/>
                </a:solidFill>
              </a:rPr>
              <a:t>											  Lower carrying capacity</a:t>
            </a:r>
            <a:endParaRPr dirty="0"/>
          </a:p>
        </p:txBody>
      </p:sp>
      <p:pic>
        <p:nvPicPr>
          <p:cNvPr id="231" name="Google Shape;2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600" y="1751450"/>
            <a:ext cx="4021448" cy="296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04985" y="2038787"/>
            <a:ext cx="245698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</a:rPr>
              <a:t>Over capacity</a:t>
            </a:r>
            <a:endParaRPr lang="en-US" sz="1600" dirty="0"/>
          </a:p>
          <a:p>
            <a:pPr>
              <a:spcAft>
                <a:spcPts val="1200"/>
              </a:spcAft>
            </a:pPr>
            <a:br>
              <a:rPr lang="en-US" sz="1600" dirty="0"/>
            </a:br>
            <a:br>
              <a:rPr lang="en-US" sz="1600" dirty="0"/>
            </a:b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</a:rPr>
              <a:t>Degraded habitat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</a:rPr>
              <a:t>Lower carrying capacity</a:t>
            </a:r>
            <a:endParaRPr lang="en-US" sz="1600" dirty="0"/>
          </a:p>
          <a:p>
            <a:br>
              <a:rPr lang="en-US" sz="1600" dirty="0"/>
            </a:b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Solar Energy</a:t>
            </a:r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Why are greenhouse gases like a greenhouse?</a:t>
            </a:r>
            <a:endParaRPr/>
          </a:p>
        </p:txBody>
      </p:sp>
      <p:pic>
        <p:nvPicPr>
          <p:cNvPr id="238" name="Google Shape;2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5" y="1704975"/>
            <a:ext cx="4720715" cy="28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25" y="1704975"/>
            <a:ext cx="4303675" cy="28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abiotic mean?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Non living</a:t>
            </a:r>
            <a:endParaRPr i="1">
              <a:solidFill>
                <a:srgbClr val="0000FF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225" y="1649750"/>
            <a:ext cx="5765250" cy="291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Solar Energy</a:t>
            </a:r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Why are greenhouse gases like a greenhouse? </a:t>
            </a:r>
            <a:r>
              <a:rPr lang="en" i="1">
                <a:solidFill>
                  <a:srgbClr val="0000FF"/>
                </a:solidFill>
              </a:rPr>
              <a:t>Both trap heat</a:t>
            </a:r>
            <a:endParaRPr i="1">
              <a:solidFill>
                <a:srgbClr val="0000FF"/>
              </a:solidFill>
            </a:endParaRPr>
          </a:p>
        </p:txBody>
      </p:sp>
      <p:pic>
        <p:nvPicPr>
          <p:cNvPr id="246" name="Google Shape;2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5" y="1704975"/>
            <a:ext cx="4720715" cy="28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25" y="1704975"/>
            <a:ext cx="4303675" cy="28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Solar Energy</a:t>
            </a:r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most abundant greenhouse gas?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Carbon dioxide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Water vapour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Methane gas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Nitrous oxide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Solar Energy</a:t>
            </a:r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most abundant greenhouse gas?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Carbon dioxide</a:t>
            </a: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AutoNum type="alphaLcParenR"/>
            </a:pPr>
            <a:r>
              <a:rPr lang="en" sz="2300">
                <a:solidFill>
                  <a:srgbClr val="0000FF"/>
                </a:solidFill>
              </a:rPr>
              <a:t>Water vapour</a:t>
            </a:r>
            <a:endParaRPr sz="2300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Methane gas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Nitrous oxide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Solar Energy</a:t>
            </a:r>
            <a:endParaRPr/>
          </a:p>
        </p:txBody>
      </p:sp>
      <p:sp>
        <p:nvSpPr>
          <p:cNvPr id="265" name="Google Shape;265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most abundant greenhouse gas </a:t>
            </a:r>
            <a:r>
              <a:rPr lang="en" b="1" i="1"/>
              <a:t>emission</a:t>
            </a:r>
            <a:r>
              <a:rPr lang="en"/>
              <a:t>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Carbon dioxide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Water vapour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Methane gas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Nitrous oxide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Solar Energy</a:t>
            </a:r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most abundant greenhouse gas </a:t>
            </a:r>
            <a:r>
              <a:rPr lang="en" b="1" i="1" dirty="0"/>
              <a:t>emission</a:t>
            </a:r>
            <a:r>
              <a:rPr lang="en" dirty="0"/>
              <a:t>?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" b="1" dirty="0">
                <a:solidFill>
                  <a:schemeClr val="accent1"/>
                </a:solidFill>
              </a:rPr>
              <a:t>Carbon dioxide</a:t>
            </a:r>
            <a:endParaRPr b="1" dirty="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 dirty="0"/>
              <a:t>Water vapour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 dirty="0"/>
              <a:t>Methane gas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 dirty="0"/>
              <a:t>Nitrous oxide</a:t>
            </a:r>
            <a:endParaRPr dirty="0"/>
          </a:p>
        </p:txBody>
      </p:sp>
      <p:graphicFrame>
        <p:nvGraphicFramePr>
          <p:cNvPr id="272" name="Google Shape;272;p46"/>
          <p:cNvGraphicFramePr/>
          <p:nvPr/>
        </p:nvGraphicFramePr>
        <p:xfrm>
          <a:off x="2679786" y="1983229"/>
          <a:ext cx="5991500" cy="2896530"/>
        </p:xfrm>
        <a:graphic>
          <a:graphicData uri="http://schemas.openxmlformats.org/drawingml/2006/table">
            <a:tbl>
              <a:tblPr firstRow="1" firstCol="1" bandRow="1">
                <a:noFill/>
                <a:tableStyleId>{014D2A18-5120-4DCB-AB8D-6B9A4101E692}</a:tableStyleId>
              </a:tblPr>
              <a:tblGrid>
                <a:gridCol w="266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/>
                        <a:t>Greenhouse Gases from </a:t>
                      </a:r>
                      <a:r>
                        <a:rPr lang="en" sz="1700" u="none" strike="noStrike" cap="none">
                          <a:solidFill>
                            <a:srgbClr val="000000"/>
                          </a:solidFill>
                        </a:rPr>
                        <a:t>Human Activities</a:t>
                      </a:r>
                      <a:endParaRPr sz="17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/>
                        <a:t>Sources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/>
                        <a:t>Carbon dioxide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" sz="1600" u="none" strike="noStrike" cap="none"/>
                        <a:t>Released from burning fossil fuels (coal, natural gas, oil)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/>
                        <a:t>Nitrous oxide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" sz="1600" u="none" strike="noStrike" cap="none"/>
                        <a:t>Enters the atmosphere when fertilizers are applied to crops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/>
                        <a:t>Methane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342900" marR="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∙"/>
                      </a:pPr>
                      <a:r>
                        <a:rPr lang="en" sz="1600" u="none" strike="noStrike" cap="none"/>
                        <a:t>Released in large amounts by herds of cattle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Winds</a:t>
            </a:r>
            <a:endParaRPr/>
          </a:p>
        </p:txBody>
      </p:sp>
      <p:sp>
        <p:nvSpPr>
          <p:cNvPr id="278" name="Google Shape;278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 convection currents drive winds?</a:t>
            </a:r>
            <a:endParaRPr/>
          </a:p>
        </p:txBody>
      </p:sp>
      <p:pic>
        <p:nvPicPr>
          <p:cNvPr id="279" name="Google Shape;2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2608" y="1738125"/>
            <a:ext cx="3956150" cy="30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Winds</a:t>
            </a:r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16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convection currents drive winds?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Hot, less dense air rises;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Cool, dense air falls.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These movements create global winds</a:t>
            </a:r>
            <a:endParaRPr i="1">
              <a:solidFill>
                <a:srgbClr val="0000FF"/>
              </a:solidFill>
            </a:endParaRPr>
          </a:p>
        </p:txBody>
      </p:sp>
      <p:pic>
        <p:nvPicPr>
          <p:cNvPr id="286" name="Google Shape;2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300" y="1170125"/>
            <a:ext cx="5211300" cy="349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Winds</a:t>
            </a:r>
            <a:endParaRPr/>
          </a:p>
        </p:txBody>
      </p:sp>
      <p:sp>
        <p:nvSpPr>
          <p:cNvPr id="292" name="Google Shape;292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the Coriolis effect drive winds?</a:t>
            </a:r>
            <a:endParaRPr/>
          </a:p>
        </p:txBody>
      </p:sp>
      <p:pic>
        <p:nvPicPr>
          <p:cNvPr id="293" name="Google Shape;29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063" y="1460500"/>
            <a:ext cx="28956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Winds</a:t>
            </a:r>
            <a:endParaRPr/>
          </a:p>
        </p:txBody>
      </p:sp>
      <p:sp>
        <p:nvSpPr>
          <p:cNvPr id="299" name="Google Shape;299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Coriolis effect drive winds?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-Air near the equator moves faster;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-Air near the poles moves slower;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-When air moves north or south it will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Appear to curve due to this effect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Coriolis explained </a:t>
            </a:r>
            <a:endParaRPr/>
          </a:p>
        </p:txBody>
      </p:sp>
      <p:pic>
        <p:nvPicPr>
          <p:cNvPr id="300" name="Google Shape;30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4063" y="1460500"/>
            <a:ext cx="28956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Winds</a:t>
            </a:r>
            <a:endParaRPr/>
          </a:p>
        </p:txBody>
      </p:sp>
      <p:sp>
        <p:nvSpPr>
          <p:cNvPr id="306" name="Google Shape;306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3 major global winds- which is type is found in our region?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Trade winds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Westerlies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Polar easterlies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biotic mean?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i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Winds</a:t>
            </a:r>
            <a:endParaRPr/>
          </a:p>
        </p:txBody>
      </p:sp>
      <p:sp>
        <p:nvSpPr>
          <p:cNvPr id="312" name="Google Shape;312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3 major global winds- which is type is found in our region?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Trade winds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AutoNum type="alphaLcParenR"/>
            </a:pPr>
            <a:r>
              <a:rPr lang="en" sz="2400">
                <a:solidFill>
                  <a:srgbClr val="0000FF"/>
                </a:solidFill>
              </a:rPr>
              <a:t>Westerlies</a:t>
            </a:r>
            <a:endParaRPr sz="2400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en"/>
              <a:t>Polar easterlies </a:t>
            </a:r>
            <a:endParaRPr/>
          </a:p>
        </p:txBody>
      </p:sp>
      <p:pic>
        <p:nvPicPr>
          <p:cNvPr id="313" name="Google Shape;31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050" y="1635751"/>
            <a:ext cx="3015975" cy="325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Ocean Currents</a:t>
            </a:r>
            <a:endParaRPr/>
          </a:p>
        </p:txBody>
      </p:sp>
      <p:sp>
        <p:nvSpPr>
          <p:cNvPr id="319" name="Google Shape;319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2 major types of global </a:t>
            </a:r>
            <a:r>
              <a:rPr lang="en" b="1"/>
              <a:t>ocean currents</a:t>
            </a:r>
            <a:r>
              <a:rPr lang="en"/>
              <a:t> : surface &amp; deep currents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drives </a:t>
            </a:r>
            <a:r>
              <a:rPr lang="en" b="1"/>
              <a:t>surface</a:t>
            </a:r>
            <a:r>
              <a:rPr lang="en"/>
              <a:t> currents?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i="1"/>
          </a:p>
        </p:txBody>
      </p:sp>
      <p:pic>
        <p:nvPicPr>
          <p:cNvPr id="320" name="Google Shape;32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149" y="1860550"/>
            <a:ext cx="3617374" cy="27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Ocean Currents</a:t>
            </a:r>
            <a:endParaRPr/>
          </a:p>
        </p:txBody>
      </p:sp>
      <p:sp>
        <p:nvSpPr>
          <p:cNvPr id="326" name="Google Shape;32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2 major types of global </a:t>
            </a:r>
            <a:r>
              <a:rPr lang="en" b="1"/>
              <a:t>ocean currents</a:t>
            </a:r>
            <a:r>
              <a:rPr lang="en"/>
              <a:t> : surface &amp; deep currents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drives </a:t>
            </a:r>
            <a:r>
              <a:rPr lang="en" b="1"/>
              <a:t>surface</a:t>
            </a:r>
            <a:r>
              <a:rPr lang="en"/>
              <a:t> currents?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" i="1">
                <a:solidFill>
                  <a:srgbClr val="0000FF"/>
                </a:solidFill>
              </a:rPr>
              <a:t>Global winds (they match!)</a:t>
            </a:r>
            <a:endParaRPr i="1">
              <a:solidFill>
                <a:srgbClr val="0000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" i="1">
                <a:solidFill>
                  <a:srgbClr val="0000FF"/>
                </a:solidFill>
              </a:rPr>
              <a:t>The Coriolis effect</a:t>
            </a:r>
            <a:endParaRPr i="1">
              <a:solidFill>
                <a:srgbClr val="0000FF"/>
              </a:solidFill>
            </a:endParaRPr>
          </a:p>
        </p:txBody>
      </p:sp>
      <p:pic>
        <p:nvPicPr>
          <p:cNvPr id="327" name="Google Shape;3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149" y="1860550"/>
            <a:ext cx="3617374" cy="27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5"/>
          <p:cNvPicPr preferRelativeResize="0"/>
          <p:nvPr/>
        </p:nvPicPr>
        <p:blipFill rotWithShape="1">
          <a:blip r:embed="rId3">
            <a:alphaModFix/>
          </a:blip>
          <a:srcRect b="54287"/>
          <a:stretch/>
        </p:blipFill>
        <p:spPr>
          <a:xfrm>
            <a:off x="2065801" y="47225"/>
            <a:ext cx="5381983" cy="23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5"/>
          <p:cNvPicPr preferRelativeResize="0"/>
          <p:nvPr/>
        </p:nvPicPr>
        <p:blipFill rotWithShape="1">
          <a:blip r:embed="rId3">
            <a:alphaModFix/>
          </a:blip>
          <a:srcRect t="45948"/>
          <a:stretch/>
        </p:blipFill>
        <p:spPr>
          <a:xfrm>
            <a:off x="2285825" y="2093200"/>
            <a:ext cx="4572350" cy="23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5"/>
          <p:cNvSpPr txBox="1"/>
          <p:nvPr/>
        </p:nvSpPr>
        <p:spPr>
          <a:xfrm>
            <a:off x="251475" y="4538850"/>
            <a:ext cx="471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explore more? Check out this NASA </a:t>
            </a:r>
            <a:r>
              <a:rPr lang="en" u="sng">
                <a:solidFill>
                  <a:schemeClr val="hlink"/>
                </a:solidFill>
                <a:hlinkClick r:id="rId4"/>
              </a:rPr>
              <a:t>site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Ocean Currents</a:t>
            </a:r>
            <a:endParaRPr/>
          </a:p>
        </p:txBody>
      </p:sp>
      <p:sp>
        <p:nvSpPr>
          <p:cNvPr id="354" name="Google Shape;354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another name for </a:t>
            </a:r>
            <a:r>
              <a:rPr lang="en" b="1"/>
              <a:t>deep currents</a:t>
            </a:r>
            <a:r>
              <a:rPr lang="en"/>
              <a:t>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i="1"/>
          </a:p>
        </p:txBody>
      </p:sp>
      <p:pic>
        <p:nvPicPr>
          <p:cNvPr id="355" name="Google Shape;35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775" y="1959500"/>
            <a:ext cx="4636526" cy="29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 2: Ocean Currents</a:t>
            </a:r>
            <a:endParaRPr/>
          </a:p>
        </p:txBody>
      </p:sp>
      <p:sp>
        <p:nvSpPr>
          <p:cNvPr id="361" name="Google Shape;361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another name for </a:t>
            </a:r>
            <a:r>
              <a:rPr lang="en" b="1" dirty="0"/>
              <a:t>deep currents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accent1"/>
                </a:solidFill>
              </a:rPr>
              <a:t>Great ocean conveyor belt</a:t>
            </a:r>
            <a:endParaRPr i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i="1" dirty="0"/>
          </a:p>
        </p:txBody>
      </p:sp>
      <p:pic>
        <p:nvPicPr>
          <p:cNvPr id="362" name="Google Shape;36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450" y="1603975"/>
            <a:ext cx="4038851" cy="30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biotic mean?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Living</a:t>
            </a:r>
            <a:endParaRPr i="1">
              <a:solidFill>
                <a:srgbClr val="0000FF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850" y="1737125"/>
            <a:ext cx="5200300" cy="27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Abiotic or Biotic?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141" y="1301134"/>
            <a:ext cx="5100925" cy="26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Abiotic or Biotic?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141" y="1301134"/>
            <a:ext cx="5100925" cy="26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325125" y="3413375"/>
            <a:ext cx="656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Biotic! It’s a living thing</a:t>
            </a:r>
            <a:endParaRPr sz="2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Abiotic or Biotic?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888" y="1159600"/>
            <a:ext cx="5234225" cy="37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Abiotic or Biotic?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888" y="1159600"/>
            <a:ext cx="5234225" cy="37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3364925" y="446675"/>
            <a:ext cx="656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</a:rPr>
              <a:t>Abiotic! It’s NOT a living thing</a:t>
            </a:r>
            <a:endParaRPr sz="2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Macintosh PowerPoint</Application>
  <PresentationFormat>On-screen Show (16:9)</PresentationFormat>
  <Paragraphs>178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Noto Sans Symbols</vt:lpstr>
      <vt:lpstr>Simple Light</vt:lpstr>
      <vt:lpstr>Earth Science I - II</vt:lpstr>
      <vt:lpstr>What does abiotic mean?</vt:lpstr>
      <vt:lpstr>What does abiotic mean?</vt:lpstr>
      <vt:lpstr>What does biotic mean?</vt:lpstr>
      <vt:lpstr>What does biotic mean?</vt:lpstr>
      <vt:lpstr>Abiotic or Biotic?</vt:lpstr>
      <vt:lpstr>Abiotic or Biotic?</vt:lpstr>
      <vt:lpstr>Abiotic or Biotic?</vt:lpstr>
      <vt:lpstr>Abiotic or Biotic?</vt:lpstr>
      <vt:lpstr>Abiotic or Biotic?  : Bacteria - abiotic or biotic?</vt:lpstr>
      <vt:lpstr>Abiotic or Biotic?  : Bacteria - abiotic or biotic?  Biotic!  They Are Living things!</vt:lpstr>
      <vt:lpstr>Earth’s Spheres</vt:lpstr>
      <vt:lpstr>Earth’s Spheres</vt:lpstr>
      <vt:lpstr>Earth’s Spheres - Which Sphere(s)?  Atmosphere, Hydrosphere, Lithosphere or Biosphere?</vt:lpstr>
      <vt:lpstr>Earth’s Spheres- - Which Sphere(s)?  Atmosphere, Hydrosphere, Lithosphere or Biosphere? Atmosphere (air) &amp; Hydrosphere (water vapour= clouds)</vt:lpstr>
      <vt:lpstr>Earth’s Spheres- -Which Sphere(s)?   Atmosphere, Hydrosphere, Lithosphere or Biosphere?</vt:lpstr>
      <vt:lpstr>Earth’s Spheres- Which Sphere(s)?  Atmosphere, Hydrosphere, Lithosphere or Biosphere?        soil=lithosphere, plant = biosphere</vt:lpstr>
      <vt:lpstr>Earth’s Spheres are interconnected! Identify all 4 spheres   </vt:lpstr>
      <vt:lpstr>Earth’s Spheres are interconnected! Identify all 4 spheres   </vt:lpstr>
      <vt:lpstr>Carrying Capacity &amp; Limiting Factors</vt:lpstr>
      <vt:lpstr>Carrying Capacity &amp; Limiting Factors</vt:lpstr>
      <vt:lpstr>Carrying Capacity &amp; Limiting Factors</vt:lpstr>
      <vt:lpstr>Carrying Capacity &amp; Limiting Factors</vt:lpstr>
      <vt:lpstr>Carrying Capacity &amp; Limiting Factors</vt:lpstr>
      <vt:lpstr>Carrying Capacity &amp; Limiting Factors</vt:lpstr>
      <vt:lpstr>Carrying Capacity &amp; Limiting Factors</vt:lpstr>
      <vt:lpstr>Carrying Capacity &amp; Limiting Factors</vt:lpstr>
      <vt:lpstr>Carrying Capacity &amp; Limiting Factors</vt:lpstr>
      <vt:lpstr>Earth Science 2: Solar Energy</vt:lpstr>
      <vt:lpstr>Earth Science 2: Solar Energy</vt:lpstr>
      <vt:lpstr>Earth Science 2: Solar Energy</vt:lpstr>
      <vt:lpstr>Earth Science 2: Solar Energy</vt:lpstr>
      <vt:lpstr>Earth Science 2: Solar Energy</vt:lpstr>
      <vt:lpstr>Earth Science 2: Solar Energy</vt:lpstr>
      <vt:lpstr>Earth Science 2: Winds</vt:lpstr>
      <vt:lpstr>Earth Science 2: Winds</vt:lpstr>
      <vt:lpstr>Earth Science 2: Winds</vt:lpstr>
      <vt:lpstr>Earth Science 2: Winds</vt:lpstr>
      <vt:lpstr>Earth Science 2: Winds</vt:lpstr>
      <vt:lpstr>Earth Science 2: Winds</vt:lpstr>
      <vt:lpstr>Earth Science 2: Ocean Currents</vt:lpstr>
      <vt:lpstr>Earth Science 2: Ocean Currents</vt:lpstr>
      <vt:lpstr>PowerPoint Presentation</vt:lpstr>
      <vt:lpstr>Earth Science 2: Ocean Currents</vt:lpstr>
      <vt:lpstr>Earth Science 2: Ocean Currents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I - II</dc:title>
  <cp:lastModifiedBy>Microsoft Office User</cp:lastModifiedBy>
  <cp:revision>3</cp:revision>
  <dcterms:modified xsi:type="dcterms:W3CDTF">2022-01-09T19:11:05Z</dcterms:modified>
</cp:coreProperties>
</file>