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sldIdLst>
    <p:sldId id="272" r:id="rId2"/>
    <p:sldId id="273" r:id="rId3"/>
    <p:sldId id="256" r:id="rId4"/>
    <p:sldId id="270" r:id="rId5"/>
    <p:sldId id="257" r:id="rId6"/>
    <p:sldId id="258" r:id="rId7"/>
    <p:sldId id="259" r:id="rId8"/>
    <p:sldId id="260" r:id="rId9"/>
    <p:sldId id="276" r:id="rId10"/>
    <p:sldId id="274" r:id="rId11"/>
    <p:sldId id="275" r:id="rId12"/>
    <p:sldId id="271" r:id="rId13"/>
    <p:sldId id="261" r:id="rId14"/>
    <p:sldId id="269" r:id="rId15"/>
    <p:sldId id="263" r:id="rId16"/>
    <p:sldId id="265" r:id="rId17"/>
    <p:sldId id="26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82005" autoAdjust="0"/>
  </p:normalViewPr>
  <p:slideViewPr>
    <p:cSldViewPr snapToGrid="0">
      <p:cViewPr varScale="1">
        <p:scale>
          <a:sx n="103" d="100"/>
          <a:sy n="103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2D716-DAD9-4CA8-ABB4-056DF687E400}" type="datetimeFigureOut">
              <a:rPr lang="en-CA" smtClean="0"/>
              <a:t>2021-06-22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90D26-E185-4565-B52A-E70C15BA2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346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90D26-E185-4565-B52A-E70C15BA266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450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Start at 4:00 min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90D26-E185-4565-B52A-E70C15BA266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9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90D26-E185-4565-B52A-E70C15BA266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91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90D26-E185-4565-B52A-E70C15BA266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10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90D26-E185-4565-B52A-E70C15BA266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82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RU1WbtO7qQ&amp;ab_channel=MinuteEarth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AzQSuypCk&amp;ab_channel=dsec20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VATekt4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HqEthRCqQ4&amp;ab_channel=AmoebaSist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66C3-FA3D-4642-AA89-D62A81B5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most of earth’s biodiversity (land based) found?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908AD-DE3D-134E-B177-E359C88F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243" y="780585"/>
            <a:ext cx="7315200" cy="2081821"/>
          </a:xfrm>
        </p:spPr>
        <p:txBody>
          <a:bodyPr/>
          <a:lstStyle/>
          <a:p>
            <a:r>
              <a:rPr lang="en-US" dirty="0"/>
              <a:t>1. Near the equator</a:t>
            </a:r>
          </a:p>
          <a:p>
            <a:r>
              <a:rPr lang="en-US" dirty="0"/>
              <a:t>2. In the southern hemisphere</a:t>
            </a:r>
          </a:p>
          <a:p>
            <a:r>
              <a:rPr lang="en-US" dirty="0"/>
              <a:t>3. In Asia</a:t>
            </a:r>
          </a:p>
          <a:p>
            <a:r>
              <a:rPr lang="en-US" dirty="0"/>
              <a:t>4. In the northern hemisphere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E7D79-FB2E-104D-8E27-D824829A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421" y="2862406"/>
            <a:ext cx="5003022" cy="336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3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69FA-31D5-0749-8853-8FA3E137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1840s, what did farmers add to improve soil quality for crop growing?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679EC-B1E6-0C41-ABBB-3AD725423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Wood ash</a:t>
            </a:r>
          </a:p>
          <a:p>
            <a:r>
              <a:rPr lang="en-US" dirty="0"/>
              <a:t>2. Bones</a:t>
            </a:r>
          </a:p>
          <a:p>
            <a:r>
              <a:rPr lang="en-US" dirty="0"/>
              <a:t>3. Cow manure</a:t>
            </a:r>
          </a:p>
          <a:p>
            <a:r>
              <a:rPr lang="en-US" dirty="0"/>
              <a:t>4. Bird poop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39E6D-0C6A-DB4C-83D3-618127A5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14" y="853493"/>
            <a:ext cx="1861108" cy="2373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4CA4E9-F660-8E47-B994-49676B985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979" y="1315007"/>
            <a:ext cx="1980970" cy="2215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EA4E23-34DA-A044-A2A3-AC1D8180C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314" y="3631073"/>
            <a:ext cx="2070960" cy="25199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159012-CEDD-6F4D-9547-FE920C326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382" y="4099554"/>
            <a:ext cx="2391997" cy="20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2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69FA-31D5-0749-8853-8FA3E137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1840s, what did farmers add to improve soil quality for crop growing?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679EC-B1E6-0C41-ABBB-3AD725423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Wood ash</a:t>
            </a:r>
          </a:p>
          <a:p>
            <a:r>
              <a:rPr lang="en-US" dirty="0"/>
              <a:t>2. Bones</a:t>
            </a:r>
          </a:p>
          <a:p>
            <a:r>
              <a:rPr lang="en-US" dirty="0"/>
              <a:t>3. Cow manure</a:t>
            </a:r>
          </a:p>
          <a:p>
            <a:r>
              <a:rPr lang="en-US" u="sng" dirty="0"/>
              <a:t>4. Bird poop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39E6D-0C6A-DB4C-83D3-618127A5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14" y="853493"/>
            <a:ext cx="1861108" cy="2373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4CA4E9-F660-8E47-B994-49676B985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979" y="1315007"/>
            <a:ext cx="1980970" cy="2215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EA4E23-34DA-A044-A2A3-AC1D8180C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314" y="3631073"/>
            <a:ext cx="2070960" cy="25199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159012-CEDD-6F4D-9547-FE920C326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382" y="4099554"/>
            <a:ext cx="2391997" cy="20749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19D75A-3F65-6047-A3C9-E2B5C9E36C0A}"/>
              </a:ext>
            </a:extLst>
          </p:cNvPr>
          <p:cNvSpPr/>
          <p:nvPr/>
        </p:nvSpPr>
        <p:spPr>
          <a:xfrm>
            <a:off x="3652391" y="6277708"/>
            <a:ext cx="7748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6"/>
              </a:rPr>
              <a:t>https://www.youtube.com/watch?v=ARU1WbtO7qQ&amp;ab_channel=MinuteEarth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8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https://www.youtube.com/watch?v=wdAzQSuypCk&amp;ab_channel=dsec208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50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929094"/>
            <a:ext cx="2947482" cy="2499906"/>
          </a:xfrm>
        </p:spPr>
        <p:txBody>
          <a:bodyPr/>
          <a:lstStyle/>
          <a:p>
            <a:r>
              <a:rPr lang="en-CA" dirty="0"/>
              <a:t>Phosphorus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160" y="60765"/>
            <a:ext cx="7315200" cy="4663949"/>
          </a:xfrm>
        </p:spPr>
        <p:txBody>
          <a:bodyPr>
            <a:noAutofit/>
          </a:bodyPr>
          <a:lstStyle/>
          <a:p>
            <a:r>
              <a:rPr lang="en-US" sz="2800" u="sng" dirty="0"/>
              <a:t>Phosphorus</a:t>
            </a:r>
            <a:r>
              <a:rPr lang="en-US" sz="2800" dirty="0"/>
              <a:t> is an essential nutrient for the </a:t>
            </a:r>
            <a:r>
              <a:rPr lang="en-US" sz="2800" u="sng" dirty="0"/>
              <a:t>growth</a:t>
            </a:r>
            <a:r>
              <a:rPr lang="en-US" sz="2800" dirty="0"/>
              <a:t> and </a:t>
            </a:r>
            <a:r>
              <a:rPr lang="en-US" sz="2800" u="sng" dirty="0"/>
              <a:t>development</a:t>
            </a:r>
            <a:r>
              <a:rPr lang="en-US" sz="2800" dirty="0"/>
              <a:t> of organisms. </a:t>
            </a:r>
          </a:p>
          <a:p>
            <a:r>
              <a:rPr lang="en-US" sz="2800" dirty="0"/>
              <a:t>Phosphorus is </a:t>
            </a:r>
            <a:r>
              <a:rPr lang="en-US" sz="2800" u="sng" dirty="0"/>
              <a:t>stored</a:t>
            </a:r>
            <a:r>
              <a:rPr lang="en-US" sz="2800" dirty="0"/>
              <a:t> in the </a:t>
            </a:r>
            <a:r>
              <a:rPr lang="en-US" sz="2800" u="sng" dirty="0"/>
              <a:t>lithosphere</a:t>
            </a:r>
            <a:r>
              <a:rPr lang="en-US" sz="2800" dirty="0"/>
              <a:t>. </a:t>
            </a:r>
          </a:p>
          <a:p>
            <a:r>
              <a:rPr lang="en-US" sz="2800" dirty="0"/>
              <a:t>Rocks from underground can be brought to the surface through </a:t>
            </a:r>
            <a:r>
              <a:rPr lang="en-US" sz="2800" u="sng" dirty="0"/>
              <a:t>geological uplift. </a:t>
            </a:r>
          </a:p>
          <a:p>
            <a:r>
              <a:rPr lang="en-US" sz="2800" dirty="0"/>
              <a:t>When </a:t>
            </a:r>
            <a:r>
              <a:rPr lang="en-US" sz="2800" u="sng" dirty="0"/>
              <a:t>rock</a:t>
            </a:r>
            <a:r>
              <a:rPr lang="en-US" sz="2800" dirty="0"/>
              <a:t> is broken down by </a:t>
            </a:r>
            <a:r>
              <a:rPr lang="en-US" sz="2800" u="sng" dirty="0"/>
              <a:t>weathering</a:t>
            </a:r>
            <a:r>
              <a:rPr lang="en-US" sz="2800" dirty="0"/>
              <a:t> (such as rain, wind, snow, etc.), phosphorus is released into the soil and water. </a:t>
            </a:r>
          </a:p>
          <a:p>
            <a:endParaRPr lang="en-CA" sz="2800" dirty="0"/>
          </a:p>
        </p:txBody>
      </p:sp>
      <p:pic>
        <p:nvPicPr>
          <p:cNvPr id="4098" name="Picture 2" descr="https://www.verywellhealth.com/thmb/2Q_lgutk2mBLfk8BEpu5JBpyjQU=/1333x1000/smart/filters:no_upscale()/phosphorus-health-benefits-4589810_V2-012-250bf62e8c5943ec873b810d50232db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8124"/>
            <a:ext cx="3504931" cy="262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9EC65B-0C82-9044-A8F0-FAEBCD56A7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909368"/>
            <a:ext cx="5740399" cy="303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91" y="375692"/>
            <a:ext cx="2947482" cy="4601183"/>
          </a:xfrm>
        </p:spPr>
        <p:txBody>
          <a:bodyPr/>
          <a:lstStyle/>
          <a:p>
            <a:r>
              <a:rPr lang="en-CA" dirty="0"/>
              <a:t>Phosphorus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917" y="719055"/>
            <a:ext cx="7315200" cy="3105624"/>
          </a:xfrm>
        </p:spPr>
        <p:txBody>
          <a:bodyPr>
            <a:normAutofit fontScale="92500"/>
          </a:bodyPr>
          <a:lstStyle/>
          <a:p>
            <a:r>
              <a:rPr lang="en-US" sz="2800" u="sng" dirty="0"/>
              <a:t>Plants</a:t>
            </a:r>
            <a:r>
              <a:rPr lang="en-US" sz="2800" dirty="0"/>
              <a:t> and plant-like organisms can take up the phosphorus which is then transferred to other organisms through the food chain. </a:t>
            </a:r>
          </a:p>
          <a:p>
            <a:r>
              <a:rPr lang="en-US" sz="2800" u="sng" dirty="0"/>
              <a:t>Decomposers</a:t>
            </a:r>
            <a:r>
              <a:rPr lang="en-US" sz="2800" dirty="0"/>
              <a:t> can then </a:t>
            </a:r>
            <a:r>
              <a:rPr lang="en-US" sz="2800" u="sng" dirty="0"/>
              <a:t>return</a:t>
            </a:r>
            <a:r>
              <a:rPr lang="en-US" sz="2800" dirty="0"/>
              <a:t> the phosphorus into the </a:t>
            </a:r>
            <a:r>
              <a:rPr lang="en-US" sz="2800" u="sng" dirty="0"/>
              <a:t>soil</a:t>
            </a:r>
            <a:r>
              <a:rPr lang="en-US" sz="2800" dirty="0"/>
              <a:t> and </a:t>
            </a:r>
            <a:r>
              <a:rPr lang="en-US" sz="2800" u="sng" dirty="0"/>
              <a:t>water</a:t>
            </a:r>
            <a:r>
              <a:rPr lang="en-US" sz="2800" dirty="0"/>
              <a:t> as they break down organisms. </a:t>
            </a:r>
          </a:p>
          <a:p>
            <a:r>
              <a:rPr lang="en-US" sz="2800" dirty="0"/>
              <a:t>Phosphorus is the only cycle that is </a:t>
            </a:r>
            <a:r>
              <a:rPr lang="en-US" sz="2800" u="sng" dirty="0"/>
              <a:t>not</a:t>
            </a:r>
            <a:r>
              <a:rPr lang="en-US" sz="2800" dirty="0"/>
              <a:t> present in the </a:t>
            </a:r>
            <a:r>
              <a:rPr lang="en-US" sz="2800" u="sng" dirty="0"/>
              <a:t>atmosphere</a:t>
            </a:r>
            <a:r>
              <a:rPr lang="en-US" sz="2800" dirty="0"/>
              <a:t>. </a:t>
            </a:r>
            <a:endParaRPr lang="en-CA" sz="2800" dirty="0"/>
          </a:p>
          <a:p>
            <a:endParaRPr lang="en-CA" sz="2800" dirty="0"/>
          </a:p>
        </p:txBody>
      </p:sp>
      <p:pic>
        <p:nvPicPr>
          <p:cNvPr id="5122" name="Picture 2" descr="https://taurus.ag/wp-content/uploads/2017/12/Taurus-Inbound-Blog-Nov2017-Phosphorus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4168041"/>
            <a:ext cx="3194469" cy="21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857778-73B6-F04D-BAD3-BD222F57AA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26" y="3558746"/>
            <a:ext cx="6042454" cy="329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Excess Nitrogen and 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34446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How have humans impacted the nitrogen and phosphorus cycle?</a:t>
            </a:r>
            <a:endParaRPr lang="en-CA" sz="2800" dirty="0"/>
          </a:p>
          <a:p>
            <a:r>
              <a:rPr lang="en-US" sz="2800" u="sng" dirty="0"/>
              <a:t>Nitrogen</a:t>
            </a:r>
            <a:r>
              <a:rPr lang="en-US" sz="2800" dirty="0"/>
              <a:t> is commonly found in </a:t>
            </a:r>
            <a:r>
              <a:rPr lang="en-US" sz="2800" u="sng" dirty="0"/>
              <a:t>fossil</a:t>
            </a:r>
            <a:r>
              <a:rPr lang="en-US" sz="2800" dirty="0"/>
              <a:t> </a:t>
            </a:r>
            <a:r>
              <a:rPr lang="en-US" sz="2800" u="sng" dirty="0"/>
              <a:t>fuels</a:t>
            </a:r>
            <a:r>
              <a:rPr lang="en-US" sz="2800" dirty="0"/>
              <a:t> and </a:t>
            </a:r>
            <a:r>
              <a:rPr lang="en-US" sz="2800" u="sng" dirty="0"/>
              <a:t>fertilizers</a:t>
            </a:r>
            <a:r>
              <a:rPr lang="en-US" sz="2800" dirty="0"/>
              <a:t>. When fossil fuels are burned, excess nitrogen oxide enters into the atmosphere. </a:t>
            </a:r>
          </a:p>
          <a:p>
            <a:r>
              <a:rPr lang="en-US" sz="2800" u="sng" dirty="0"/>
              <a:t>Phosphorus</a:t>
            </a:r>
            <a:r>
              <a:rPr lang="en-US" sz="2800" dirty="0"/>
              <a:t> is commonly found in </a:t>
            </a:r>
            <a:r>
              <a:rPr lang="en-US" sz="2800" u="sng" dirty="0"/>
              <a:t>dishwashing</a:t>
            </a:r>
            <a:r>
              <a:rPr lang="en-US" sz="2800" dirty="0"/>
              <a:t> and </a:t>
            </a:r>
            <a:r>
              <a:rPr lang="en-US" sz="2800" u="sng" dirty="0"/>
              <a:t>laundry</a:t>
            </a:r>
            <a:r>
              <a:rPr lang="en-US" sz="2800" dirty="0"/>
              <a:t> </a:t>
            </a:r>
            <a:r>
              <a:rPr lang="en-US" sz="2800" u="sng" dirty="0"/>
              <a:t>detergents</a:t>
            </a:r>
            <a:r>
              <a:rPr lang="en-US" sz="2800" dirty="0"/>
              <a:t>. It is also a common ingredient of </a:t>
            </a:r>
            <a:r>
              <a:rPr lang="en-US" sz="2800" u="sng" dirty="0"/>
              <a:t>fertilizers</a:t>
            </a:r>
            <a:r>
              <a:rPr lang="en-US" sz="2800" dirty="0"/>
              <a:t>. </a:t>
            </a:r>
            <a:endParaRPr lang="en-CA" sz="2800" dirty="0"/>
          </a:p>
        </p:txBody>
      </p:sp>
      <p:pic>
        <p:nvPicPr>
          <p:cNvPr id="6146" name="Picture 2" descr="https://azcdn.galileo.pgsitecore.com/en-us/-/media/Tide/Images/Products/Listing/liquid/New_21July2016/Tide%20purclean%20Liquid.png?v=1-2018092114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834" y="4495743"/>
            <a:ext cx="2201335" cy="220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ages.wisegeek.com/handful-of-fertiliz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39" y="4636143"/>
            <a:ext cx="2357195" cy="206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236" y="4636143"/>
            <a:ext cx="2857640" cy="20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Excess Nitrogen and 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508" y="83126"/>
            <a:ext cx="7489250" cy="386267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When fertilizers are used by farmers and gardeners to help plants grow, some of the nitrates (present in fertilizers) and phosphorus is not used by the plants. </a:t>
            </a:r>
          </a:p>
          <a:p>
            <a:r>
              <a:rPr lang="en-US" sz="2800" dirty="0"/>
              <a:t>When it </a:t>
            </a:r>
            <a:r>
              <a:rPr lang="en-US" sz="2800" u="sng" dirty="0"/>
              <a:t>rains</a:t>
            </a:r>
            <a:r>
              <a:rPr lang="en-US" sz="2800" dirty="0"/>
              <a:t> or when the plants are watered, some of the nitrogen and phosphorus can be carried into the </a:t>
            </a:r>
            <a:r>
              <a:rPr lang="en-US" sz="2800" u="sng" dirty="0"/>
              <a:t>water</a:t>
            </a:r>
            <a:r>
              <a:rPr lang="en-US" sz="2800" dirty="0"/>
              <a:t> </a:t>
            </a:r>
            <a:r>
              <a:rPr lang="en-US" sz="2800" u="sng" dirty="0"/>
              <a:t>ecosystem</a:t>
            </a:r>
            <a:r>
              <a:rPr lang="en-US" sz="2800" dirty="0"/>
              <a:t>. </a:t>
            </a:r>
          </a:p>
          <a:p>
            <a:r>
              <a:rPr lang="en-US" sz="2800" dirty="0"/>
              <a:t>This has caused a phenomenon called an </a:t>
            </a:r>
            <a:r>
              <a:rPr lang="en-US" sz="2800" u="sng" dirty="0"/>
              <a:t>algal</a:t>
            </a:r>
            <a:r>
              <a:rPr lang="en-US" sz="2800" dirty="0"/>
              <a:t> </a:t>
            </a:r>
            <a:r>
              <a:rPr lang="en-US" sz="2800" u="sng" dirty="0"/>
              <a:t>bloom</a:t>
            </a:r>
            <a:r>
              <a:rPr lang="en-US" sz="2800" dirty="0"/>
              <a:t> which results when there is an excess amount of nitrogen and phosphorus that causes an </a:t>
            </a:r>
            <a:r>
              <a:rPr lang="en-US" sz="2800" u="sng" dirty="0"/>
              <a:t>overgrowth</a:t>
            </a:r>
            <a:r>
              <a:rPr lang="en-US" sz="2800" dirty="0"/>
              <a:t> of </a:t>
            </a:r>
            <a:r>
              <a:rPr lang="en-US" sz="2800" u="sng" dirty="0"/>
              <a:t>algae</a:t>
            </a:r>
            <a:r>
              <a:rPr lang="en-US" sz="2800" dirty="0"/>
              <a:t>. </a:t>
            </a:r>
            <a:endParaRPr lang="en-CA" sz="2800" dirty="0"/>
          </a:p>
        </p:txBody>
      </p:sp>
      <p:pic>
        <p:nvPicPr>
          <p:cNvPr id="7170" name="Picture 2" descr="https://assets.nrdc.org/sites/default/files/styles/ec_campaign_hero_mobile/public/36320343540_9eda58dfc2_o.jpg?itok=if13cp3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58" y="3945802"/>
            <a:ext cx="7315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0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Algal Bloom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795" y="-530583"/>
            <a:ext cx="7315200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An algal bloom will cause a chain reaction of events to occur in the aquatic ecosystem:</a:t>
            </a:r>
            <a:endParaRPr lang="en-CA" sz="2400" dirty="0"/>
          </a:p>
          <a:p>
            <a:pPr lvl="0"/>
            <a:r>
              <a:rPr lang="en-US" sz="2400" dirty="0"/>
              <a:t>Algae is located on the surface of the water. When an overgrowth of algae occurs on the surface of the water, it </a:t>
            </a:r>
            <a:r>
              <a:rPr lang="en-US" sz="2400" u="sng" dirty="0"/>
              <a:t>blocks</a:t>
            </a:r>
            <a:r>
              <a:rPr lang="en-US" sz="2400" dirty="0"/>
              <a:t> </a:t>
            </a:r>
            <a:r>
              <a:rPr lang="en-US" sz="2400" u="sng" dirty="0"/>
              <a:t>sunlight</a:t>
            </a:r>
            <a:r>
              <a:rPr lang="en-US" sz="2400" dirty="0"/>
              <a:t> from reaching the deep water. </a:t>
            </a:r>
            <a:endParaRPr lang="en-CA" sz="2400" dirty="0"/>
          </a:p>
          <a:p>
            <a:pPr lvl="0"/>
            <a:r>
              <a:rPr lang="en-US" sz="2400" dirty="0"/>
              <a:t>This will result in deep-water plants getting no sunlight which will prevent them from being able to </a:t>
            </a:r>
            <a:r>
              <a:rPr lang="en-US" sz="2400" u="sng" dirty="0"/>
              <a:t>photosynthesize</a:t>
            </a:r>
            <a:r>
              <a:rPr lang="en-US" sz="2400" dirty="0"/>
              <a:t> and </a:t>
            </a:r>
            <a:r>
              <a:rPr lang="en-US" sz="2400" u="sng" dirty="0"/>
              <a:t>create</a:t>
            </a:r>
            <a:r>
              <a:rPr lang="en-US" sz="2400" dirty="0"/>
              <a:t> </a:t>
            </a:r>
            <a:r>
              <a:rPr lang="en-US" sz="2400" u="sng" dirty="0"/>
              <a:t>oxygen</a:t>
            </a:r>
            <a:r>
              <a:rPr lang="en-US" sz="2400" dirty="0"/>
              <a:t> in the water. </a:t>
            </a: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9B157-926E-4463-AC03-1625C592636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95" b="16748"/>
          <a:stretch/>
        </p:blipFill>
        <p:spPr bwMode="auto">
          <a:xfrm>
            <a:off x="5134649" y="3569855"/>
            <a:ext cx="4747491" cy="3288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81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Algal Bloom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614" y="-142655"/>
            <a:ext cx="7315200" cy="512064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When these plants die, </a:t>
            </a:r>
            <a:r>
              <a:rPr lang="en-US" sz="2800" u="sng" dirty="0"/>
              <a:t>decomposers</a:t>
            </a:r>
            <a:r>
              <a:rPr lang="en-US" sz="2800" dirty="0"/>
              <a:t> will be able to break down these plants which will cause the decomposer population to grow quickly and use all of the oxygen present in the water. </a:t>
            </a:r>
            <a:endParaRPr lang="en-CA" sz="2800" dirty="0"/>
          </a:p>
          <a:p>
            <a:pPr lvl="0"/>
            <a:r>
              <a:rPr lang="en-US" sz="2800" dirty="0"/>
              <a:t>As oxygen is used up, </a:t>
            </a:r>
            <a:r>
              <a:rPr lang="en-US" sz="2800" u="sng" dirty="0"/>
              <a:t>aquatic</a:t>
            </a:r>
            <a:r>
              <a:rPr lang="en-US" sz="2800" dirty="0"/>
              <a:t> </a:t>
            </a:r>
            <a:r>
              <a:rPr lang="en-US" sz="2800" u="sng" dirty="0"/>
              <a:t>organisms</a:t>
            </a:r>
            <a:r>
              <a:rPr lang="en-US" sz="2800" dirty="0"/>
              <a:t> that require oxygen to survive will not have enough and </a:t>
            </a:r>
            <a:r>
              <a:rPr lang="en-US" sz="2800" u="sng" dirty="0"/>
              <a:t>die</a:t>
            </a:r>
            <a:r>
              <a:rPr lang="en-US" sz="2800" dirty="0"/>
              <a:t> off. </a:t>
            </a:r>
            <a:endParaRPr lang="en-CA" sz="2800" dirty="0"/>
          </a:p>
          <a:p>
            <a:endParaRPr lang="en-CA" sz="2800" dirty="0"/>
          </a:p>
          <a:p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9B157-926E-4463-AC03-1625C592636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95" b="16748"/>
          <a:stretch/>
        </p:blipFill>
        <p:spPr bwMode="auto">
          <a:xfrm>
            <a:off x="5504103" y="3424428"/>
            <a:ext cx="4747491" cy="3288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9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66C3-FA3D-4642-AA89-D62A81B5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most of earth’s biodiversity (land based) found?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908AD-DE3D-134E-B177-E359C88F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712" y="944105"/>
            <a:ext cx="7315200" cy="2037216"/>
          </a:xfrm>
        </p:spPr>
        <p:txBody>
          <a:bodyPr/>
          <a:lstStyle/>
          <a:p>
            <a:r>
              <a:rPr lang="en-US" u="sng" dirty="0"/>
              <a:t>1. Near the equator</a:t>
            </a:r>
          </a:p>
          <a:p>
            <a:r>
              <a:rPr lang="en-US" dirty="0"/>
              <a:t>2. In the southern hemisphere</a:t>
            </a:r>
          </a:p>
          <a:p>
            <a:r>
              <a:rPr lang="en-US" dirty="0"/>
              <a:t>3. In Asia</a:t>
            </a:r>
          </a:p>
          <a:p>
            <a:r>
              <a:rPr lang="en-US" dirty="0"/>
              <a:t>4. In the northern hemisphere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7E6989-22E9-DC48-B5E1-5DBB59D75090}"/>
              </a:ext>
            </a:extLst>
          </p:cNvPr>
          <p:cNvSpPr/>
          <p:nvPr/>
        </p:nvSpPr>
        <p:spPr>
          <a:xfrm>
            <a:off x="4838097" y="6130608"/>
            <a:ext cx="5132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https://www.youtube.com/watch?v=mWVATekt4ZA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4AE19-3AE9-8243-B877-9C618DC25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913" y="3056920"/>
            <a:ext cx="5620798" cy="28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Earth Science 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CA" dirty="0"/>
              <a:t>Nitrogen Cycle</a:t>
            </a:r>
          </a:p>
          <a:p>
            <a:pPr marL="457200" indent="-457200">
              <a:buAutoNum type="arabicPeriod"/>
            </a:pPr>
            <a:r>
              <a:rPr lang="en-CA" dirty="0"/>
              <a:t>Phosphorus Cycle</a:t>
            </a:r>
          </a:p>
        </p:txBody>
      </p:sp>
    </p:spTree>
    <p:extLst>
      <p:ext uri="{BB962C8B-B14F-4D97-AF65-F5344CB8AC3E}">
        <p14:creationId xmlns:p14="http://schemas.microsoft.com/office/powerpoint/2010/main" val="171834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https://www.youtube.com/watch?v=NHqEthRCqQ4&amp;ab_channel=AmoebaSisters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916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Nitrogen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218" y="286327"/>
            <a:ext cx="7268250" cy="3938378"/>
          </a:xfrm>
        </p:spPr>
        <p:txBody>
          <a:bodyPr>
            <a:normAutofit/>
          </a:bodyPr>
          <a:lstStyle/>
          <a:p>
            <a:r>
              <a:rPr lang="en-US" sz="2800" u="sng" dirty="0"/>
              <a:t>Nitrogen</a:t>
            </a:r>
            <a:r>
              <a:rPr lang="en-US" sz="2800" dirty="0"/>
              <a:t> is an important nutrient needed by all </a:t>
            </a:r>
            <a:r>
              <a:rPr lang="en-US" sz="2800" u="sng" dirty="0"/>
              <a:t>cells</a:t>
            </a:r>
            <a:r>
              <a:rPr lang="en-US" sz="2800" dirty="0"/>
              <a:t>; it is a key building block for </a:t>
            </a:r>
            <a:r>
              <a:rPr lang="en-US" sz="2800" u="sng" dirty="0"/>
              <a:t>proteins</a:t>
            </a:r>
            <a:r>
              <a:rPr lang="en-US" sz="2800" dirty="0"/>
              <a:t>. </a:t>
            </a:r>
          </a:p>
          <a:p>
            <a:r>
              <a:rPr lang="en-US" sz="2800" dirty="0"/>
              <a:t>Nitrogen makes up </a:t>
            </a:r>
            <a:r>
              <a:rPr lang="en-US" sz="2800" u="sng" dirty="0"/>
              <a:t>78%</a:t>
            </a:r>
            <a:r>
              <a:rPr lang="en-US" sz="2800" dirty="0"/>
              <a:t> of the </a:t>
            </a:r>
            <a:r>
              <a:rPr lang="en-US" sz="2800" u="sng" dirty="0"/>
              <a:t>air</a:t>
            </a:r>
            <a:r>
              <a:rPr lang="en-US" sz="2800" dirty="0"/>
              <a:t>, however, most living things cannot use the nitrogen found in the air. </a:t>
            </a: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61" t="2359" r="1047"/>
          <a:stretch/>
        </p:blipFill>
        <p:spPr>
          <a:xfrm>
            <a:off x="5495636" y="3398982"/>
            <a:ext cx="4036292" cy="24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Nitrogen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057" y="471055"/>
            <a:ext cx="8590579" cy="3408218"/>
          </a:xfrm>
        </p:spPr>
        <p:txBody>
          <a:bodyPr>
            <a:normAutofit/>
          </a:bodyPr>
          <a:lstStyle/>
          <a:p>
            <a:r>
              <a:rPr lang="en-US" sz="2800" u="sng" dirty="0"/>
              <a:t>Nitrogen-fixing</a:t>
            </a:r>
            <a:r>
              <a:rPr lang="en-US" sz="2800" dirty="0"/>
              <a:t> </a:t>
            </a:r>
            <a:r>
              <a:rPr lang="en-US" sz="2800" u="sng" dirty="0"/>
              <a:t>bacteria</a:t>
            </a:r>
            <a:r>
              <a:rPr lang="en-US" sz="2800" dirty="0"/>
              <a:t>, located in the water and soil, </a:t>
            </a:r>
            <a:r>
              <a:rPr lang="en-US" sz="2800" u="sng" dirty="0"/>
              <a:t>changes</a:t>
            </a:r>
            <a:r>
              <a:rPr lang="en-US" sz="2800" dirty="0"/>
              <a:t> the </a:t>
            </a:r>
            <a:r>
              <a:rPr lang="en-US" sz="2800" u="sng" dirty="0"/>
              <a:t>nitrogen</a:t>
            </a:r>
            <a:r>
              <a:rPr lang="en-US" sz="2800" dirty="0"/>
              <a:t> in the </a:t>
            </a:r>
            <a:r>
              <a:rPr lang="en-US" sz="2800" u="sng" dirty="0"/>
              <a:t>air</a:t>
            </a:r>
            <a:r>
              <a:rPr lang="en-US" sz="2800" dirty="0"/>
              <a:t> (N</a:t>
            </a:r>
            <a:r>
              <a:rPr lang="en-US" sz="2800" baseline="-25000" dirty="0"/>
              <a:t>2</a:t>
            </a:r>
            <a:r>
              <a:rPr lang="en-US" sz="2800" dirty="0"/>
              <a:t> gas) into a form that plants are able to use (ammonium, nitrite, and nitrate). </a:t>
            </a:r>
          </a:p>
          <a:p>
            <a:r>
              <a:rPr lang="en-US" sz="2800" dirty="0"/>
              <a:t>Once nitrogen is taken up by a plant, it then can be transferred to other organisms through the </a:t>
            </a:r>
            <a:r>
              <a:rPr lang="en-US" sz="2800" u="sng" dirty="0"/>
              <a:t>food</a:t>
            </a:r>
            <a:r>
              <a:rPr lang="en-US" sz="2800" dirty="0"/>
              <a:t> </a:t>
            </a:r>
            <a:r>
              <a:rPr lang="en-US" sz="2800" u="sng" dirty="0"/>
              <a:t>chain</a:t>
            </a:r>
            <a:r>
              <a:rPr lang="en-US" sz="2800" dirty="0"/>
              <a:t>. </a:t>
            </a:r>
          </a:p>
          <a:p>
            <a:r>
              <a:rPr lang="en-US" sz="2800" dirty="0"/>
              <a:t>Nitrogen will </a:t>
            </a:r>
            <a:r>
              <a:rPr lang="en-US" sz="2800" u="sng" dirty="0"/>
              <a:t>return</a:t>
            </a:r>
            <a:r>
              <a:rPr lang="en-US" sz="2800" dirty="0"/>
              <a:t> back into the </a:t>
            </a:r>
            <a:r>
              <a:rPr lang="en-US" sz="2800" u="sng" dirty="0"/>
              <a:t>soil</a:t>
            </a:r>
            <a:r>
              <a:rPr lang="en-US" sz="2800" dirty="0"/>
              <a:t> once an organism is </a:t>
            </a:r>
            <a:r>
              <a:rPr lang="en-US" sz="2800" u="sng" dirty="0"/>
              <a:t>decomposed</a:t>
            </a:r>
            <a:r>
              <a:rPr lang="en-US" sz="2800" dirty="0"/>
              <a:t> through the help of decomposers. </a:t>
            </a:r>
            <a:endParaRPr lang="en-CA" sz="2800" dirty="0"/>
          </a:p>
          <a:p>
            <a:endParaRPr lang="en-CA" sz="2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FCEA4D-1C6D-7A42-90C6-B4411F492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7979" y="3429000"/>
            <a:ext cx="4553415" cy="34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Nitrogen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614" y="-530584"/>
            <a:ext cx="7315200" cy="5120640"/>
          </a:xfrm>
        </p:spPr>
        <p:txBody>
          <a:bodyPr>
            <a:normAutofit/>
          </a:bodyPr>
          <a:lstStyle/>
          <a:p>
            <a:r>
              <a:rPr lang="en-US" sz="2800" u="sng" dirty="0"/>
              <a:t>Lightning</a:t>
            </a:r>
            <a:r>
              <a:rPr lang="en-US" sz="2800" dirty="0"/>
              <a:t> can also help nitrogen go into the soil for plants to take up. </a:t>
            </a:r>
          </a:p>
          <a:p>
            <a:r>
              <a:rPr lang="en-US" sz="2800" dirty="0"/>
              <a:t>When lightning occurs, the </a:t>
            </a:r>
            <a:r>
              <a:rPr lang="en-US" sz="2800" u="sng" dirty="0"/>
              <a:t>energy</a:t>
            </a:r>
            <a:r>
              <a:rPr lang="en-US" sz="2800" dirty="0"/>
              <a:t> breaks the </a:t>
            </a:r>
            <a:r>
              <a:rPr lang="en-US" sz="2800" u="sng" dirty="0"/>
              <a:t>nitrogen</a:t>
            </a:r>
            <a:r>
              <a:rPr lang="en-US" sz="2800" dirty="0"/>
              <a:t> molecules and allows its molecules to </a:t>
            </a:r>
            <a:r>
              <a:rPr lang="en-US" sz="2800" u="sng" dirty="0"/>
              <a:t>combine</a:t>
            </a:r>
            <a:r>
              <a:rPr lang="en-US" sz="2800" dirty="0"/>
              <a:t> with </a:t>
            </a:r>
            <a:r>
              <a:rPr lang="en-US" sz="2800" u="sng" dirty="0"/>
              <a:t>oxygen</a:t>
            </a:r>
            <a:r>
              <a:rPr lang="en-US" sz="2800" dirty="0"/>
              <a:t>. </a:t>
            </a:r>
          </a:p>
          <a:p>
            <a:r>
              <a:rPr lang="en-US" sz="2800" dirty="0"/>
              <a:t>This will dissolve in rain to form nitrates which will then be carried onto the Earth.  </a:t>
            </a:r>
            <a:endParaRPr lang="en-CA" sz="2800" dirty="0"/>
          </a:p>
          <a:p>
            <a:endParaRPr lang="en-CA" sz="2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01E2C64-9496-EC47-A4D7-9CFF16F80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9126" y="3263007"/>
            <a:ext cx="4793324" cy="35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Nitrogen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032" y="0"/>
            <a:ext cx="7315200" cy="5120640"/>
          </a:xfrm>
        </p:spPr>
        <p:txBody>
          <a:bodyPr>
            <a:normAutofit/>
          </a:bodyPr>
          <a:lstStyle/>
          <a:p>
            <a:r>
              <a:rPr lang="en-US" sz="2800" u="sng" dirty="0"/>
              <a:t>Denitrification</a:t>
            </a:r>
            <a:r>
              <a:rPr lang="en-US" sz="2800" dirty="0"/>
              <a:t> can also occur where nitrate is converted back into nitrogen gas; this will return nitrogen back into the </a:t>
            </a:r>
            <a:r>
              <a:rPr lang="en-US" sz="2800" u="sng" dirty="0"/>
              <a:t>atmosphere</a:t>
            </a:r>
            <a:r>
              <a:rPr lang="en-US" sz="2800" dirty="0"/>
              <a:t>. </a:t>
            </a:r>
          </a:p>
          <a:p>
            <a:r>
              <a:rPr lang="en-US" sz="2800" dirty="0"/>
              <a:t>This process if done by </a:t>
            </a:r>
            <a:r>
              <a:rPr lang="en-US" sz="2800" u="sng" dirty="0"/>
              <a:t>denitrifying</a:t>
            </a:r>
            <a:r>
              <a:rPr lang="en-US" sz="2800" dirty="0"/>
              <a:t> </a:t>
            </a:r>
            <a:r>
              <a:rPr lang="en-US" sz="2800" u="sng" dirty="0"/>
              <a:t>bacteria</a:t>
            </a:r>
            <a:r>
              <a:rPr lang="en-US" sz="2800" dirty="0"/>
              <a:t>. </a:t>
            </a:r>
            <a:endParaRPr lang="en-CA" sz="2800" dirty="0"/>
          </a:p>
          <a:p>
            <a:endParaRPr lang="en-CA" sz="2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F54F402-C8C2-C54B-BC3B-303A40D30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1353" y="3263007"/>
            <a:ext cx="4793324" cy="35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634D-2D5C-8D4F-9D8A-32BB4358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AB331-C503-E14D-8B32-212BD6AF0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Give an example of how nitrogen moves from an abiotic portion of the environment to a biotic portion</a:t>
            </a:r>
          </a:p>
          <a:p>
            <a:r>
              <a:rPr lang="en-US" dirty="0">
                <a:solidFill>
                  <a:srgbClr val="7030A0"/>
                </a:solidFill>
              </a:rPr>
              <a:t>Nitrogen is found in the air (abiotic) as nitrogen gas and is changed into ammonium, nitrite, and nitrate in the soil which can then be taken  up by plants (biotic)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Why are bacteria an important part of the nitrogen cycle? </a:t>
            </a:r>
          </a:p>
          <a:p>
            <a:r>
              <a:rPr lang="en-US" dirty="0">
                <a:solidFill>
                  <a:srgbClr val="7030A0"/>
                </a:solidFill>
              </a:rPr>
              <a:t>Nitrogen-fixing bacteria change nitrogen gas into usable forms in the soil; denitrifying bacteria change nitrogen in the soil back into nitrogen gas  </a:t>
            </a:r>
          </a:p>
        </p:txBody>
      </p:sp>
    </p:spTree>
    <p:extLst>
      <p:ext uri="{BB962C8B-B14F-4D97-AF65-F5344CB8AC3E}">
        <p14:creationId xmlns:p14="http://schemas.microsoft.com/office/powerpoint/2010/main" val="13580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165</TotalTime>
  <Words>910</Words>
  <Application>Microsoft Macintosh PowerPoint</Application>
  <PresentationFormat>Widescreen</PresentationFormat>
  <Paragraphs>79</Paragraphs>
  <Slides>18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Corbel</vt:lpstr>
      <vt:lpstr>Wingdings 2</vt:lpstr>
      <vt:lpstr>Frame</vt:lpstr>
      <vt:lpstr>Where is most of earth’s biodiversity (land based) found?</vt:lpstr>
      <vt:lpstr>Where is most of earth’s biodiversity (land based) found?</vt:lpstr>
      <vt:lpstr>Earth Science V</vt:lpstr>
      <vt:lpstr>Video</vt:lpstr>
      <vt:lpstr>Nitrogen Cycle</vt:lpstr>
      <vt:lpstr>Nitrogen Cycle</vt:lpstr>
      <vt:lpstr>Nitrogen Cycle</vt:lpstr>
      <vt:lpstr>Nitrogen Cycle</vt:lpstr>
      <vt:lpstr>Practice Questions</vt:lpstr>
      <vt:lpstr>In the 1840s, what did farmers add to improve soil quality for crop growing?</vt:lpstr>
      <vt:lpstr>In the 1840s, what did farmers add to improve soil quality for crop growing?</vt:lpstr>
      <vt:lpstr>Video</vt:lpstr>
      <vt:lpstr>Phosphorus Cycle</vt:lpstr>
      <vt:lpstr>Phosphorus Cycle</vt:lpstr>
      <vt:lpstr>Excess Nitrogen and Phosphorus</vt:lpstr>
      <vt:lpstr>Excess Nitrogen and Phosphorus</vt:lpstr>
      <vt:lpstr>Algal Bloom</vt:lpstr>
      <vt:lpstr>Algal Bloom</vt:lpstr>
    </vt:vector>
  </TitlesOfParts>
  <Company>Delta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V</dc:title>
  <dc:creator>Eve Tsou</dc:creator>
  <cp:lastModifiedBy>Microsoft Office User</cp:lastModifiedBy>
  <cp:revision>21</cp:revision>
  <dcterms:created xsi:type="dcterms:W3CDTF">2020-11-08T22:14:10Z</dcterms:created>
  <dcterms:modified xsi:type="dcterms:W3CDTF">2021-06-22T17:23:45Z</dcterms:modified>
</cp:coreProperties>
</file>