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9"/>
    <p:restoredTop sz="94643"/>
  </p:normalViewPr>
  <p:slideViewPr>
    <p:cSldViewPr snapToGrid="0" snapToObjects="1">
      <p:cViewPr varScale="1">
        <p:scale>
          <a:sx n="101" d="100"/>
          <a:sy n="101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AB9D-7149-3E4E-8D8C-8F98637C86C4}" type="datetimeFigureOut">
              <a:rPr lang="en-US" smtClean="0"/>
              <a:t>1/13/22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C5464-8616-064A-80E0-3CD4BCEB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C5464-8616-064A-80E0-3CD4BCEBA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C5464-8616-064A-80E0-3CD4BCEBA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C5464-8616-064A-80E0-3CD4BCEBA4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9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C5464-8616-064A-80E0-3CD4BCEBA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3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19D3-1512-2948-AA4B-255AE3A8C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D1C1E-8B37-F244-93D5-C1C4863BA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0C35A-4057-FC45-BEBE-3FBF8339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A694D-01AC-D543-8A14-540F94B06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03501-74D9-B44F-808A-7584659F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30E3-D7FA-1E4D-A37B-B47238D1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40F20-F4E0-FA4C-9205-4FEE9C334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39D0C-B759-C742-A658-3FCEBF4C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EC3F5-5BC7-9B4D-89CD-71E058CA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63244-BC61-FB41-B598-8923CE2D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F118A-5FF8-B149-9E8F-247473371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6C795-E9C3-C34F-8CA3-E9BDE4448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CD110-8C61-8F4D-98E0-BE9D2B4C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DF18B-DFFE-5C4B-8685-FA3C7817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D4C82-5781-D74B-B415-6B07BF32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9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9F51-B991-8B49-9876-748AAECD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A3005-0BFD-8E4F-8D34-AC9CAA4C6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20869-6F93-7547-92B3-28754579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5AA5-0440-CE4E-8067-458734F1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FFA32-5F9E-DD44-B5E6-FD146AFE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3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D967-5B68-BA40-997A-64DFF324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158BC-B929-DD40-8DE6-B0C53FE1F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BD4A6-F6C2-5D41-9345-B2067CC5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C3084-C543-B446-87F3-450037FC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5A97-BAC2-4A43-9B6C-6C0DB659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EF74-DC70-B640-99B4-DDDEC15C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608ED-7DED-704B-B738-5701C21AB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95065-0BC5-C243-9F23-DC13DDEE9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94EEC-82E4-4F4E-B6B2-D1E0F918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C489A-8E51-A64F-8973-DD5BCAA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7E5-2C5B-B744-BF1E-F0EA2CCD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7779-2B27-334E-84C1-FCE5A2B1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50FE2-EB44-5D4C-9F08-B894020EC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EB9C4-A0CF-894B-A2B4-78E7F9D4B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53185-2DEA-1C4F-B635-060B42DA5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12DC2-8BD4-A046-BC43-C9EDB260B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0C548-32D9-5C47-9713-DB5E17A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7AFB7-DC9C-4D4A-B674-29BB1E30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78596-1C66-0840-8834-BCD68FEB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5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969F-E6A5-FE4E-9BB9-08A9123F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87F89-DAAD-D046-AA85-6391359C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25AD2-E3AF-1842-9CE8-D537A136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BC5C6-005E-BE4B-A586-EC1AE87A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B4B9B4-5DCD-2045-8A1C-C4FF2323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E4FA9-8AD1-DA4C-B883-F088D940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2AA16-B4ED-E744-A947-0B2C9D22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3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FEE2-065E-D64E-A06A-A2ACAB35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A081D-6855-274D-B542-4AC889354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A773E-8D24-1341-AE24-077FC13E6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30FA2-2A61-974D-AC9C-04448B29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3A7F6-EF51-4949-8032-3A911B56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10F14-5358-5D45-84DD-7185A0FD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13CB-6D64-954C-AD17-A4C13DE4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7D4B4-E0F7-1742-847D-F2AA55A7E0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390C9-88D4-9443-B9F9-1CC4A29DD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723E7-E6E2-184B-8E87-8D4DC4F5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C27CF-BFDA-6043-ACFA-E6293F5F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02DF2-6F25-A741-83B7-F93FF3B9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474546-704C-634B-9929-28BD8AC3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B6D91-69B2-6C4A-9552-608CF318B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2243-A524-E34E-AD33-93D00CB8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079F-BC40-694E-914D-AD8F49598AE0}" type="datetimeFigureOut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AD4DC-D856-DC40-88E8-23EAFD1F4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EF910-8206-4541-96E1-A3DA01266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97D7-042D-0B46-A889-DB77AA290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Electrochemistry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1CC00-8384-E942-811C-3CB020C2F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Whiteboard Review</a:t>
            </a:r>
          </a:p>
        </p:txBody>
      </p:sp>
    </p:spTree>
    <p:extLst>
      <p:ext uri="{BB962C8B-B14F-4D97-AF65-F5344CB8AC3E}">
        <p14:creationId xmlns:p14="http://schemas.microsoft.com/office/powerpoint/2010/main" val="386762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727F-B929-AA4F-8988-F3650745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Oxidation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5770-2177-2F43-8C69-57A6E0A3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baseline="30000" dirty="0"/>
              <a:t>+</a:t>
            </a:r>
            <a:r>
              <a:rPr lang="en-US" baseline="-25000" dirty="0"/>
              <a:t>		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/>
              <a:t>BrO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endParaRPr lang="en-US" baseline="-25000" dirty="0"/>
          </a:p>
          <a:p>
            <a:pPr marL="514350" indent="-514350">
              <a:buAutoNum type="alphaLcPeriod"/>
            </a:pPr>
            <a:endParaRPr lang="en-US" baseline="-25000" dirty="0"/>
          </a:p>
          <a:p>
            <a:pPr marL="514350" indent="-514350">
              <a:buAutoNum type="alphaLcPeriod"/>
            </a:pPr>
            <a:r>
              <a:rPr lang="en-US" dirty="0"/>
              <a:t>Cr(OH)</a:t>
            </a:r>
            <a:r>
              <a:rPr lang="en-US" baseline="-25000" dirty="0"/>
              <a:t>4</a:t>
            </a:r>
          </a:p>
          <a:p>
            <a:pPr marL="514350" indent="-514350">
              <a:buAutoNum type="alphaLcPeriod"/>
            </a:pPr>
            <a:endParaRPr lang="en-US" baseline="-25000" dirty="0"/>
          </a:p>
          <a:p>
            <a:pPr marL="514350" indent="-514350">
              <a:buAutoNum type="alphaLcPeriod"/>
            </a:pPr>
            <a:r>
              <a:rPr lang="en-US" dirty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33481-AB65-6840-9F6A-2DE25ED3CFFA}"/>
              </a:ext>
            </a:extLst>
          </p:cNvPr>
          <p:cNvSpPr txBox="1"/>
          <p:nvPr/>
        </p:nvSpPr>
        <p:spPr>
          <a:xfrm>
            <a:off x="4402667" y="1825625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 = -2		H = +1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AE7C3-1D85-7747-9B31-D0A2D7B6B9BF}"/>
              </a:ext>
            </a:extLst>
          </p:cNvPr>
          <p:cNvSpPr txBox="1"/>
          <p:nvPr/>
        </p:nvSpPr>
        <p:spPr>
          <a:xfrm>
            <a:off x="4385734" y="2760781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Br = +5	O = -2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676EA-973A-EA4E-84F7-05BFDCCD2F56}"/>
              </a:ext>
            </a:extLst>
          </p:cNvPr>
          <p:cNvSpPr txBox="1"/>
          <p:nvPr/>
        </p:nvSpPr>
        <p:spPr>
          <a:xfrm>
            <a:off x="4402667" y="3695937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Cr = +4	O = -2		H = +1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2F936-A296-0646-845D-5CF476316648}"/>
              </a:ext>
            </a:extLst>
          </p:cNvPr>
          <p:cNvSpPr txBox="1"/>
          <p:nvPr/>
        </p:nvSpPr>
        <p:spPr>
          <a:xfrm>
            <a:off x="4385734" y="4631093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 = 0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this redox reaction: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U</a:t>
            </a:r>
            <a:r>
              <a:rPr lang="en-CA" baseline="30000" dirty="0"/>
              <a:t>4+</a:t>
            </a:r>
            <a:r>
              <a:rPr lang="en-CA" dirty="0"/>
              <a:t> + MnO</a:t>
            </a:r>
            <a:r>
              <a:rPr lang="en-CA" baseline="-25000" dirty="0"/>
              <a:t>4</a:t>
            </a:r>
            <a:r>
              <a:rPr lang="en-CA" baseline="30000" dirty="0"/>
              <a:t>-</a:t>
            </a:r>
            <a:r>
              <a:rPr lang="en-CA" dirty="0"/>
              <a:t> </a:t>
            </a:r>
            <a:r>
              <a:rPr lang="en-CA"/>
              <a:t>--&gt; Mn</a:t>
            </a:r>
            <a:r>
              <a:rPr lang="en-CA" baseline="30000"/>
              <a:t>2+</a:t>
            </a:r>
            <a:r>
              <a:rPr lang="en-CA"/>
              <a:t> + UO</a:t>
            </a:r>
            <a:r>
              <a:rPr lang="en-CA" baseline="-25000"/>
              <a:t>2</a:t>
            </a:r>
            <a:r>
              <a:rPr lang="en-CA" baseline="30000"/>
              <a:t>2+</a:t>
            </a: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2 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O + 5 U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4+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+ 2 MnO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 5 UO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+ 4 H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+ 2 Mn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</a:p>
          <a:p>
            <a:pPr marL="0" indent="0" algn="ctr">
              <a:buNone/>
            </a:pPr>
            <a:endParaRPr lang="en-CA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/>
              <a:t>Which species is your oxidizing agent?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MnO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this redox reaction: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Cl</a:t>
            </a:r>
            <a:r>
              <a:rPr lang="en-CA" baseline="-25000" dirty="0"/>
              <a:t>2</a:t>
            </a:r>
            <a:r>
              <a:rPr lang="en-CA" dirty="0"/>
              <a:t> + SO</a:t>
            </a:r>
            <a:r>
              <a:rPr lang="en-CA" baseline="-25000" dirty="0"/>
              <a:t>2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Cl</a:t>
            </a:r>
            <a:r>
              <a:rPr lang="en-CA" baseline="30000" dirty="0">
                <a:sym typeface="Wingdings" pitchFamily="2" charset="2"/>
              </a:rPr>
              <a:t>-</a:t>
            </a:r>
            <a:r>
              <a:rPr lang="en-CA" dirty="0">
                <a:sym typeface="Wingdings" pitchFamily="2" charset="2"/>
              </a:rPr>
              <a:t> + SO</a:t>
            </a:r>
            <a:r>
              <a:rPr lang="en-CA" baseline="-25000" dirty="0">
                <a:sym typeface="Wingdings" pitchFamily="2" charset="2"/>
              </a:rPr>
              <a:t>4</a:t>
            </a:r>
            <a:r>
              <a:rPr lang="en-CA" baseline="30000" dirty="0">
                <a:sym typeface="Wingdings" pitchFamily="2" charset="2"/>
              </a:rPr>
              <a:t>2-	</a:t>
            </a:r>
            <a:r>
              <a:rPr lang="en-CA" dirty="0">
                <a:sym typeface="Wingdings" pitchFamily="2" charset="2"/>
              </a:rPr>
              <a:t>(basic)</a:t>
            </a: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4 OH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Cl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SO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 2 Cl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SO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2-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+ 2 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O</a:t>
            </a:r>
          </a:p>
          <a:p>
            <a:pPr marL="0" indent="0" algn="ctr">
              <a:buNone/>
            </a:pPr>
            <a:endParaRPr lang="en-CA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/>
              <a:t>Which species is your reducing agent?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7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727F-B929-AA4F-8988-F3650745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Classify the following combinations as spontaneous, non-spontaneous, or no reaction. If spontaneous, write out the complete reaction and calculate the cell potential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5770-2177-2F43-8C69-57A6E0A3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Sn</a:t>
            </a:r>
            <a:r>
              <a:rPr lang="en-US" baseline="30000" dirty="0"/>
              <a:t>4+</a:t>
            </a:r>
            <a:r>
              <a:rPr lang="en-US" dirty="0"/>
              <a:t> and Al</a:t>
            </a:r>
            <a:r>
              <a:rPr lang="en-US" baseline="-25000" dirty="0"/>
              <a:t>		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/>
              <a:t>Al</a:t>
            </a:r>
            <a:r>
              <a:rPr lang="en-US" baseline="30000" dirty="0"/>
              <a:t>3+</a:t>
            </a:r>
            <a:r>
              <a:rPr lang="en-US" dirty="0"/>
              <a:t> and Ni</a:t>
            </a:r>
            <a:r>
              <a:rPr lang="en-US" baseline="30000" dirty="0"/>
              <a:t>2+</a:t>
            </a:r>
            <a:endParaRPr lang="en-US" baseline="-25000" dirty="0"/>
          </a:p>
          <a:p>
            <a:pPr marL="514350" indent="-514350">
              <a:buAutoNum type="alphaLcPeriod"/>
            </a:pPr>
            <a:endParaRPr lang="en-US" baseline="-25000" dirty="0"/>
          </a:p>
          <a:p>
            <a:pPr marL="514350" indent="-514350">
              <a:buAutoNum type="alphaLcPeriod"/>
            </a:pPr>
            <a:r>
              <a:rPr lang="en-US" dirty="0"/>
              <a:t>Cu</a:t>
            </a:r>
            <a:r>
              <a:rPr lang="en-US"/>
              <a:t>(NO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dirty="0"/>
              <a:t>and Ag</a:t>
            </a:r>
            <a:r>
              <a:rPr lang="en-US" baseline="30000" dirty="0"/>
              <a:t>+</a:t>
            </a:r>
            <a:endParaRPr lang="en-US" baseline="-25000" dirty="0"/>
          </a:p>
          <a:p>
            <a:pPr marL="514350" indent="-514350">
              <a:buAutoNum type="alphaLcPeriod"/>
            </a:pPr>
            <a:endParaRPr lang="en-US" baseline="-25000" dirty="0"/>
          </a:p>
          <a:p>
            <a:pPr marL="514350" indent="-514350">
              <a:buAutoNum type="alphaLcPeriod"/>
            </a:pPr>
            <a:r>
              <a:rPr lang="en-US" dirty="0"/>
              <a:t>I</a:t>
            </a:r>
            <a:r>
              <a:rPr lang="en-US" baseline="30000" dirty="0"/>
              <a:t>-</a:t>
            </a:r>
            <a:r>
              <a:rPr lang="en-US" dirty="0"/>
              <a:t>, Pb, and Sn</a:t>
            </a:r>
            <a:r>
              <a:rPr lang="en-US" baseline="30000" dirty="0"/>
              <a:t>2+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33481-AB65-6840-9F6A-2DE25ED3CFFA}"/>
              </a:ext>
            </a:extLst>
          </p:cNvPr>
          <p:cNvSpPr txBox="1"/>
          <p:nvPr/>
        </p:nvSpPr>
        <p:spPr>
          <a:xfrm>
            <a:off x="3236976" y="1661207"/>
            <a:ext cx="85770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Sn</a:t>
            </a:r>
            <a:r>
              <a:rPr lang="en-US" sz="2400" baseline="30000" dirty="0">
                <a:solidFill>
                  <a:srgbClr val="FF0000"/>
                </a:solidFill>
              </a:rPr>
              <a:t>4+</a:t>
            </a:r>
            <a:r>
              <a:rPr lang="en-US" sz="2400" dirty="0">
                <a:solidFill>
                  <a:srgbClr val="FF0000"/>
                </a:solidFill>
              </a:rPr>
              <a:t> + 2e</a:t>
            </a:r>
            <a:r>
              <a:rPr lang="en-US" sz="2400" baseline="30000" dirty="0">
                <a:solidFill>
                  <a:srgbClr val="FF0000"/>
                </a:solidFill>
              </a:rPr>
              <a:t>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Sn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			E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∘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+ 0.15 V</a:t>
            </a:r>
          </a:p>
          <a:p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Al  Al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3+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+ 3e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-				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∘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= +1.66 V</a:t>
            </a:r>
            <a:br>
              <a:rPr lang="en-US" sz="2800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3 Sn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4+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+ 2Al  3 Sn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+ 2 Al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3+	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E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∘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total = +1.81 V (</a:t>
            </a:r>
            <a:r>
              <a:rPr lang="en-US" sz="2800" dirty="0" err="1">
                <a:solidFill>
                  <a:srgbClr val="FF0000"/>
                </a:solidFill>
                <a:sym typeface="Wingdings" pitchFamily="2" charset="2"/>
              </a:rPr>
              <a:t>spont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AE7C3-1D85-7747-9B31-D0A2D7B6B9BF}"/>
              </a:ext>
            </a:extLst>
          </p:cNvPr>
          <p:cNvSpPr txBox="1"/>
          <p:nvPr/>
        </p:nvSpPr>
        <p:spPr>
          <a:xfrm>
            <a:off x="4006596" y="3273494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 reaction (both OA) 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676EA-973A-EA4E-84F7-05BFDCCD2F56}"/>
              </a:ext>
            </a:extLst>
          </p:cNvPr>
          <p:cNvSpPr txBox="1"/>
          <p:nvPr/>
        </p:nvSpPr>
        <p:spPr>
          <a:xfrm>
            <a:off x="4096512" y="4145775"/>
            <a:ext cx="7717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 reaction (Cu</a:t>
            </a:r>
            <a:r>
              <a:rPr lang="en-US" sz="2800" baseline="30000" dirty="0">
                <a:solidFill>
                  <a:srgbClr val="FF0000"/>
                </a:solidFill>
              </a:rPr>
              <a:t>2+</a:t>
            </a:r>
            <a:r>
              <a:rPr lang="en-US" sz="2800" dirty="0">
                <a:solidFill>
                  <a:srgbClr val="FF0000"/>
                </a:solidFill>
              </a:rPr>
              <a:t> and Ag</a:t>
            </a:r>
            <a:r>
              <a:rPr lang="en-US" sz="2800" baseline="30000" dirty="0">
                <a:solidFill>
                  <a:srgbClr val="FF0000"/>
                </a:solidFill>
              </a:rPr>
              <a:t>+ </a:t>
            </a:r>
            <a:r>
              <a:rPr lang="en-US" sz="2800" dirty="0">
                <a:solidFill>
                  <a:srgbClr val="FF0000"/>
                </a:solidFill>
              </a:rPr>
              <a:t>both OA, NO</a:t>
            </a:r>
            <a:r>
              <a:rPr lang="en-US" sz="2800" baseline="-25000" dirty="0">
                <a:solidFill>
                  <a:srgbClr val="FF0000"/>
                </a:solidFill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</a:rPr>
              <a:t>-</a:t>
            </a:r>
            <a:r>
              <a:rPr lang="en-US" sz="2800" dirty="0">
                <a:solidFill>
                  <a:srgbClr val="FF0000"/>
                </a:solidFill>
              </a:rPr>
              <a:t> spectator) </a:t>
            </a:r>
            <a:endParaRPr lang="en-US" sz="2800" dirty="0"/>
          </a:p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2F936-A296-0646-845D-5CF476316648}"/>
              </a:ext>
            </a:extLst>
          </p:cNvPr>
          <p:cNvSpPr txBox="1"/>
          <p:nvPr/>
        </p:nvSpPr>
        <p:spPr>
          <a:xfrm>
            <a:off x="3614928" y="5018056"/>
            <a:ext cx="84368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Sn</a:t>
            </a:r>
            <a:r>
              <a:rPr lang="en-US" sz="2400" baseline="30000" dirty="0">
                <a:solidFill>
                  <a:srgbClr val="FF0000"/>
                </a:solidFill>
              </a:rPr>
              <a:t>2+</a:t>
            </a:r>
            <a:r>
              <a:rPr lang="en-US" sz="2400" dirty="0">
                <a:solidFill>
                  <a:srgbClr val="FF0000"/>
                </a:solidFill>
              </a:rPr>
              <a:t> + 2e</a:t>
            </a:r>
            <a:r>
              <a:rPr lang="en-US" sz="2400" baseline="30000" dirty="0">
                <a:solidFill>
                  <a:srgbClr val="FF0000"/>
                </a:solidFill>
              </a:rPr>
              <a:t>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Sn		E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∘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- 0.14 V</a:t>
            </a:r>
          </a:p>
          <a:p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Pb  Pb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+ 2e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-		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en-US" sz="2400" baseline="30000" dirty="0">
                <a:solidFill>
                  <a:srgbClr val="FF0000"/>
                </a:solidFill>
                <a:sym typeface="Wingdings" pitchFamily="2" charset="2"/>
              </a:rPr>
              <a:t>∘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= +0.13 V</a:t>
            </a:r>
            <a:br>
              <a:rPr lang="en-US" sz="3200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Sn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+ Pb  Pb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2+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+  Sn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 E</a:t>
            </a:r>
            <a:r>
              <a:rPr lang="en-US" sz="2800" baseline="30000" dirty="0">
                <a:solidFill>
                  <a:srgbClr val="FF0000"/>
                </a:solidFill>
                <a:sym typeface="Wingdings" pitchFamily="2" charset="2"/>
              </a:rPr>
              <a:t>∘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total = - 0.01 V (</a:t>
            </a:r>
            <a:r>
              <a:rPr lang="en-US" sz="2800" dirty="0" err="1">
                <a:solidFill>
                  <a:srgbClr val="FF0000"/>
                </a:solidFill>
                <a:sym typeface="Wingdings" pitchFamily="2" charset="2"/>
              </a:rPr>
              <a:t>Nonspont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)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electrochemical cell is constructed using Ag/Ag</a:t>
            </a:r>
            <a:r>
              <a:rPr lang="en-US" baseline="30000" dirty="0"/>
              <a:t>+</a:t>
            </a:r>
            <a:r>
              <a:rPr lang="en-US" dirty="0"/>
              <a:t> and Cu/Cu</a:t>
            </a:r>
            <a:r>
              <a:rPr lang="en-US" baseline="30000" dirty="0"/>
              <a:t>2+</a:t>
            </a:r>
            <a:r>
              <a:rPr lang="en-US" dirty="0"/>
              <a:t> half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Draw the electrochemical cell</a:t>
            </a: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/>
              <a:t>Which electrode will lose mass?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Cu</a:t>
            </a:r>
            <a:r>
              <a:rPr lang="en-US" baseline="-25000" dirty="0">
                <a:solidFill>
                  <a:srgbClr val="FF0000"/>
                </a:solidFill>
              </a:rPr>
              <a:t>(s)</a:t>
            </a:r>
            <a:r>
              <a:rPr lang="en-US" dirty="0">
                <a:solidFill>
                  <a:srgbClr val="FF0000"/>
                </a:solidFill>
              </a:rPr>
              <a:t> will lose mass</a:t>
            </a: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13D1FB-9FF9-A14A-8560-BBFE7E3EC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099" y="1825625"/>
            <a:ext cx="66259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electrolytic cell is constructed using carbon electrodes in CrBr</a:t>
            </a:r>
            <a:r>
              <a:rPr lang="en-US" baseline="-25000" dirty="0"/>
              <a:t>3(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Draw the electrolytic cell,</a:t>
            </a:r>
            <a:br>
              <a:rPr lang="en-CA" dirty="0"/>
            </a:br>
            <a:r>
              <a:rPr lang="en-CA" dirty="0"/>
              <a:t>including the half-reactions </a:t>
            </a:r>
            <a:br>
              <a:rPr lang="en-CA" dirty="0"/>
            </a:br>
            <a:r>
              <a:rPr lang="en-CA" dirty="0"/>
              <a:t>occurring within it </a:t>
            </a: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822A68-7DC8-B540-A8CE-F9546CB7C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50" y="2279705"/>
            <a:ext cx="7272850" cy="403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378</Words>
  <Application>Microsoft Macintosh PowerPoint</Application>
  <PresentationFormat>Widescreen</PresentationFormat>
  <Paragraphs>62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Electrochemistry</vt:lpstr>
      <vt:lpstr>Oxidation Numbers</vt:lpstr>
      <vt:lpstr>Balance this redox reaction: </vt:lpstr>
      <vt:lpstr>Balance this redox reaction: </vt:lpstr>
      <vt:lpstr>Classify the following combinations as spontaneous, non-spontaneous, or no reaction. If spontaneous, write out the complete reaction and calculate the cell potential </vt:lpstr>
      <vt:lpstr>An electrochemical cell is constructed using Ag/Ag+ and Cu/Cu2+ half cells</vt:lpstr>
      <vt:lpstr>An electrolytic cell is constructed using carbon electrodes in CrBr3(aq)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I-III</dc:title>
  <dc:creator>Microsoft Office User</dc:creator>
  <cp:lastModifiedBy>Microsoft Office User</cp:lastModifiedBy>
  <cp:revision>48</cp:revision>
  <dcterms:created xsi:type="dcterms:W3CDTF">2021-09-30T21:07:10Z</dcterms:created>
  <dcterms:modified xsi:type="dcterms:W3CDTF">2022-01-13T22:27:03Z</dcterms:modified>
</cp:coreProperties>
</file>