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59" r:id="rId5"/>
    <p:sldId id="267" r:id="rId6"/>
    <p:sldId id="261" r:id="rId7"/>
    <p:sldId id="262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13"/>
    <p:restoredTop sz="93269"/>
  </p:normalViewPr>
  <p:slideViewPr>
    <p:cSldViewPr snapToGrid="0" snapToObjects="1">
      <p:cViewPr varScale="1">
        <p:scale>
          <a:sx n="76" d="100"/>
          <a:sy n="76" d="100"/>
        </p:scale>
        <p:origin x="23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730F6-AFB6-E34B-B30E-E8A93391E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8AEB99-96BB-1E48-A8D8-D700608C0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B42551-F323-BB4E-99E6-202A0C006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B286-9F9B-2440-B876-3239E59A9203}" type="datetimeFigureOut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3196F-7C40-C84F-8601-E1D36BBA0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A728F-4336-4249-B82C-939854034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5BA4-864F-6A4D-9C14-F83E2CEC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12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A0BB3-C0A1-784E-AF15-7EA1DFA3D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6ADE0F-2D4B-1243-B0E0-7AD915EEC2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443EA-4A89-064D-9B7A-12C916597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B286-9F9B-2440-B876-3239E59A9203}" type="datetimeFigureOut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F8726-C967-D440-A6AC-71C5AAAD7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4B7E3-DC45-4742-8617-CF9998A61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5BA4-864F-6A4D-9C14-F83E2CEC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52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09FDDC-4FA9-064C-BB37-7BF0A17D58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D6C991-C2D7-6844-A89C-428B7966E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D032D-2CBF-4D4D-8BEB-771AD7323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B286-9F9B-2440-B876-3239E59A9203}" type="datetimeFigureOut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9CF4C-1C50-F446-B681-88345ED65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46B7A-3C03-7343-8AE4-AC2D12DD4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5BA4-864F-6A4D-9C14-F83E2CEC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1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42059-6AC2-5345-B408-65C897FCD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2BC50-6F6D-1446-BAE1-6FC6BB5D9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F862B-0E0E-1E4A-BF52-D886B81E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B286-9F9B-2440-B876-3239E59A9203}" type="datetimeFigureOut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D0CED-8D32-5444-BECE-A64A39ABE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957D7-7C00-2A44-86E8-21BD84B59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5BA4-864F-6A4D-9C14-F83E2CEC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5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98B9C-D306-CE46-875D-7293CC0C6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EC437-F38E-CD47-999F-A8385208D7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EB765-91F6-9246-9E3F-4CBEA8F8A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B286-9F9B-2440-B876-3239E59A9203}" type="datetimeFigureOut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3AAD9-4346-584B-AE57-85040FEF2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5FACD-8506-CF4B-9718-6DD0BCC5A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5BA4-864F-6A4D-9C14-F83E2CEC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91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A757C-F932-664B-A877-AC758222E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2E3EB-C317-7B4E-8597-12985CBE08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96D14E-E5A6-614E-A064-941920C00E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C0AED-2151-9B46-AB59-0D06BDB11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B286-9F9B-2440-B876-3239E59A9203}" type="datetimeFigureOut">
              <a:rPr lang="en-US" smtClean="0"/>
              <a:t>4/27/22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42E9F-8A92-104C-B699-A4EDA9B83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505839-3514-0D4F-952B-7241BE044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5BA4-864F-6A4D-9C14-F83E2CEC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75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4671-6CF0-7343-923F-A0302226C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241953-0D03-0C4C-96A7-F1DDF1158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1769D5-824C-8B4C-9312-D2D672D4B6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226A48-D404-F741-8FD9-41792DE86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852A4A-CB45-7840-92FF-60DA3DCCEA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379794-CF96-D246-8502-0669CDDF8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B286-9F9B-2440-B876-3239E59A9203}" type="datetimeFigureOut">
              <a:rPr lang="en-US" smtClean="0"/>
              <a:t>4/27/22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4D9FC3-FBCE-014D-AE4B-B83DFE9B3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6BED43-329E-4D4D-B55B-FD6945485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5BA4-864F-6A4D-9C14-F83E2CEC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61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84ACC-D1DD-A34B-A638-8564CFDB6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631A04-2140-B848-8B00-23E652B0E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B286-9F9B-2440-B876-3239E59A9203}" type="datetimeFigureOut">
              <a:rPr lang="en-US" smtClean="0"/>
              <a:t>4/27/22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A9F2A9-D218-A449-99EA-7746DD377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91B3A1-8764-FF4E-BEAE-036B9EF52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5BA4-864F-6A4D-9C14-F83E2CEC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1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062F59-8C00-1642-9EDA-911FC0D0C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B286-9F9B-2440-B876-3239E59A9203}" type="datetimeFigureOut">
              <a:rPr lang="en-US" smtClean="0"/>
              <a:t>4/27/22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5A347C-6F64-7742-9C0F-F03CA2833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4CDCFE-D16C-4B46-8CE7-799F7CF9E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5BA4-864F-6A4D-9C14-F83E2CEC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96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CB9B8-AE9D-5E4F-963D-22A44C541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83BB5-1CE2-A441-A661-3A368D225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0BCDB9-291C-DF4C-9F10-2E6512F59B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7968C6-37AB-1345-BD87-683F309E0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B286-9F9B-2440-B876-3239E59A9203}" type="datetimeFigureOut">
              <a:rPr lang="en-US" smtClean="0"/>
              <a:t>4/27/22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693DA-0069-B641-8630-2F7226E5E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0BA7C6-798E-7443-92A8-58B3AFEBD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5BA4-864F-6A4D-9C14-F83E2CEC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35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CCC55-4A8B-E845-8D0B-9D3690481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04EA67-B9E7-1347-8C6F-5E769E4D0C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A99034-D6A2-2841-A66A-623D3A51B6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5BDC23-F203-6244-9825-FA616C5A9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B286-9F9B-2440-B876-3239E59A9203}" type="datetimeFigureOut">
              <a:rPr lang="en-US" smtClean="0"/>
              <a:t>4/27/22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8F1819-4D96-DB4D-9AE2-BC02C4FF0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DBD5F2-0C5F-9F4F-AAAA-270E1F650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5BA4-864F-6A4D-9C14-F83E2CEC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9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9C6B49-B93D-674F-831C-5A0EEE50B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1DE80A-2309-DD49-9464-8CF7C2309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52CA5-F609-894F-A589-AE20AAA68D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8B286-9F9B-2440-B876-3239E59A9203}" type="datetimeFigureOut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28BAB-511E-D946-B037-85FF6DDD1B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91C4E-C24F-5F49-9594-4D761D582B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35BA4-864F-6A4D-9C14-F83E2CEC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25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6ABA6-B816-3349-BFD2-195ADBAD5E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Mole Unit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16D45E-3DD1-E84C-934E-543A53D55C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86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D969B7DA-7DAE-3346-973E-FF94EFD757F6}"/>
              </a:ext>
            </a:extLst>
          </p:cNvPr>
          <p:cNvSpPr txBox="1"/>
          <p:nvPr/>
        </p:nvSpPr>
        <p:spPr>
          <a:xfrm>
            <a:off x="1155245" y="609323"/>
            <a:ext cx="10405383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How many sig figs are in each of the following numbers?  </a:t>
            </a:r>
            <a:br>
              <a:rPr lang="en-US" sz="3000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en-US" sz="3000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CA" sz="3000" dirty="0"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3000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1.22</a:t>
            </a:r>
          </a:p>
          <a:p>
            <a:pPr marL="514350" indent="-514350">
              <a:buAutoNum type="alphaLcParenR"/>
            </a:pPr>
            <a:r>
              <a:rPr lang="en-US" sz="3000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900.0035</a:t>
            </a:r>
            <a:endParaRPr lang="en-US" sz="3000" dirty="0"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3000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0.00000506</a:t>
            </a:r>
            <a:endParaRPr lang="en-CA" sz="3000" dirty="0"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514350" indent="-514350">
              <a:buAutoNum type="alphaLcParenR" startAt="4"/>
            </a:pPr>
            <a:r>
              <a:rPr lang="en-US" sz="3000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400.00</a:t>
            </a:r>
            <a:endParaRPr lang="en-US" sz="3000" dirty="0"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514350" indent="-514350">
              <a:buAutoNum type="alphaLcParenR" startAt="4"/>
            </a:pPr>
            <a:r>
              <a:rPr lang="en-US" sz="3000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0.0005000</a:t>
            </a:r>
            <a:endParaRPr lang="en-US" sz="3000" dirty="0"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514350" indent="-514350">
              <a:buAutoNum type="alphaLcParenR" startAt="4"/>
            </a:pPr>
            <a:r>
              <a:rPr lang="en-US" sz="3000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61 000</a:t>
            </a:r>
            <a:endParaRPr lang="en-US" sz="3000" dirty="0"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514350" indent="-514350">
              <a:buAutoNum type="alphaLcParenR" startAt="4"/>
            </a:pPr>
            <a:r>
              <a:rPr lang="en-US" sz="3000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2.000 x 10</a:t>
            </a:r>
            <a:r>
              <a:rPr lang="en-US" sz="3000" baseline="30000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4</a:t>
            </a:r>
            <a:endParaRPr lang="en-CA" sz="3000" dirty="0"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4F553BA-7D56-814E-83BC-69B4A69DC482}"/>
              </a:ext>
            </a:extLst>
          </p:cNvPr>
          <p:cNvSpPr txBox="1"/>
          <p:nvPr/>
        </p:nvSpPr>
        <p:spPr>
          <a:xfrm>
            <a:off x="4635500" y="1828800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+mj-lt"/>
              </a:rPr>
              <a:t>7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A4A7CA9-19AF-4A4B-99BE-70A4E405BA63}"/>
              </a:ext>
            </a:extLst>
          </p:cNvPr>
          <p:cNvSpPr txBox="1"/>
          <p:nvPr/>
        </p:nvSpPr>
        <p:spPr>
          <a:xfrm>
            <a:off x="4635500" y="1409700"/>
            <a:ext cx="457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+mj-lt"/>
              </a:rPr>
              <a:t>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7D11B06-B4AA-6C40-A12E-A912996C1A33}"/>
              </a:ext>
            </a:extLst>
          </p:cNvPr>
          <p:cNvSpPr txBox="1"/>
          <p:nvPr/>
        </p:nvSpPr>
        <p:spPr>
          <a:xfrm>
            <a:off x="4635500" y="2293422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+mj-lt"/>
              </a:rPr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694D6E1-DC9E-8341-9928-7A2C9BA27F9C}"/>
              </a:ext>
            </a:extLst>
          </p:cNvPr>
          <p:cNvSpPr txBox="1"/>
          <p:nvPr/>
        </p:nvSpPr>
        <p:spPr>
          <a:xfrm>
            <a:off x="4635500" y="2796620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+mj-lt"/>
              </a:rPr>
              <a:t>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708B8B3-69F8-684A-B287-A4BE90E1A9DE}"/>
              </a:ext>
            </a:extLst>
          </p:cNvPr>
          <p:cNvSpPr txBox="1"/>
          <p:nvPr/>
        </p:nvSpPr>
        <p:spPr>
          <a:xfrm>
            <a:off x="4635500" y="3299818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+mj-lt"/>
              </a:rPr>
              <a:t>4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5E638EC-652F-CB47-BF00-E940AFFD899E}"/>
              </a:ext>
            </a:extLst>
          </p:cNvPr>
          <p:cNvSpPr txBox="1"/>
          <p:nvPr/>
        </p:nvSpPr>
        <p:spPr>
          <a:xfrm>
            <a:off x="4635500" y="3777616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+mj-lt"/>
              </a:rPr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45A0D2F-3A6A-7C4A-975A-347EBD67D50A}"/>
              </a:ext>
            </a:extLst>
          </p:cNvPr>
          <p:cNvSpPr txBox="1"/>
          <p:nvPr/>
        </p:nvSpPr>
        <p:spPr>
          <a:xfrm>
            <a:off x="4635500" y="4264542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+mj-lt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172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493F5-2702-8C47-87B8-5453A3DF8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243" y="610734"/>
            <a:ext cx="10047514" cy="5636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>
                <a:latin typeface="+mj-lt"/>
              </a:rPr>
              <a:t>Acetaminophen is a widely used nonprescription medication for mild-to-moderate pain and fever.  It is marketed as Tylenol.  The molecular formula for acetaminophen is C</a:t>
            </a:r>
            <a:r>
              <a:rPr lang="en-US" sz="3000" baseline="-25000" dirty="0">
                <a:latin typeface="+mj-lt"/>
              </a:rPr>
              <a:t>8</a:t>
            </a:r>
            <a:r>
              <a:rPr lang="en-US" sz="3000" dirty="0">
                <a:latin typeface="+mj-lt"/>
              </a:rPr>
              <a:t>H</a:t>
            </a:r>
            <a:r>
              <a:rPr lang="en-US" sz="3000" baseline="-25000" dirty="0">
                <a:latin typeface="+mj-lt"/>
              </a:rPr>
              <a:t>9</a:t>
            </a:r>
            <a:r>
              <a:rPr lang="en-US" sz="3000" dirty="0">
                <a:latin typeface="+mj-lt"/>
              </a:rPr>
              <a:t>NO</a:t>
            </a:r>
            <a:r>
              <a:rPr lang="en-US" sz="3000" baseline="-25000" dirty="0">
                <a:latin typeface="+mj-lt"/>
              </a:rPr>
              <a:t>2</a:t>
            </a:r>
            <a:r>
              <a:rPr lang="en-US" sz="3000" dirty="0">
                <a:latin typeface="+mj-lt"/>
              </a:rPr>
              <a:t> </a:t>
            </a:r>
            <a:endParaRPr lang="en-CA" sz="3000" dirty="0">
              <a:latin typeface="+mj-lt"/>
            </a:endParaRPr>
          </a:p>
          <a:p>
            <a:pPr marL="457200" lvl="1" indent="0">
              <a:buNone/>
            </a:pPr>
            <a:r>
              <a:rPr lang="en-US" sz="3000" dirty="0">
                <a:latin typeface="+mj-lt"/>
              </a:rPr>
              <a:t>a. Calculate the </a:t>
            </a:r>
            <a:r>
              <a:rPr lang="en-US" sz="3000" b="1" dirty="0">
                <a:latin typeface="+mj-lt"/>
              </a:rPr>
              <a:t>molar mass</a:t>
            </a:r>
            <a:r>
              <a:rPr lang="en-US" sz="3000" dirty="0">
                <a:latin typeface="+mj-lt"/>
              </a:rPr>
              <a:t> of acetaminophen</a:t>
            </a:r>
            <a:br>
              <a:rPr lang="en-US" sz="3000" dirty="0">
                <a:latin typeface="+mj-lt"/>
              </a:rPr>
            </a:br>
            <a:endParaRPr lang="en-CA" sz="3000" dirty="0">
              <a:latin typeface="+mj-lt"/>
            </a:endParaRPr>
          </a:p>
          <a:p>
            <a:pPr marL="457200" lvl="1" indent="0">
              <a:buNone/>
            </a:pPr>
            <a:r>
              <a:rPr lang="en-US" sz="3000" dirty="0">
                <a:latin typeface="+mj-lt"/>
              </a:rPr>
              <a:t>b. How many </a:t>
            </a:r>
            <a:r>
              <a:rPr lang="en-US" sz="3000" b="1" dirty="0">
                <a:latin typeface="+mj-lt"/>
              </a:rPr>
              <a:t>moles</a:t>
            </a:r>
            <a:r>
              <a:rPr lang="en-US" sz="3000" dirty="0">
                <a:latin typeface="+mj-lt"/>
              </a:rPr>
              <a:t> are present in 10.0 g of acetaminophen? </a:t>
            </a:r>
            <a:br>
              <a:rPr lang="en-US" sz="3000" dirty="0">
                <a:latin typeface="+mj-lt"/>
              </a:rPr>
            </a:br>
            <a:endParaRPr lang="en-CA" sz="3000" dirty="0">
              <a:latin typeface="+mj-lt"/>
            </a:endParaRPr>
          </a:p>
          <a:p>
            <a:pPr marL="457200" lvl="1" indent="0">
              <a:buNone/>
            </a:pPr>
            <a:r>
              <a:rPr lang="en-US" sz="3000" dirty="0">
                <a:latin typeface="+mj-lt"/>
              </a:rPr>
              <a:t>c. Calculate the </a:t>
            </a:r>
            <a:r>
              <a:rPr lang="en-US" sz="3000" b="1" dirty="0">
                <a:latin typeface="+mj-lt"/>
              </a:rPr>
              <a:t>mass</a:t>
            </a:r>
            <a:r>
              <a:rPr lang="en-US" sz="3000" dirty="0">
                <a:latin typeface="+mj-lt"/>
              </a:rPr>
              <a:t> in grams of 1.56 mol of acetaminophen</a:t>
            </a:r>
            <a:br>
              <a:rPr lang="en-US" sz="3000" dirty="0">
                <a:latin typeface="+mj-lt"/>
              </a:rPr>
            </a:br>
            <a:endParaRPr lang="en-CA" sz="3000" dirty="0">
              <a:latin typeface="+mj-lt"/>
            </a:endParaRPr>
          </a:p>
          <a:p>
            <a:pPr marL="457200" lvl="1" indent="0">
              <a:buNone/>
            </a:pPr>
            <a:r>
              <a:rPr lang="en-US" sz="3000" dirty="0">
                <a:latin typeface="+mj-lt"/>
              </a:rPr>
              <a:t>d. How many </a:t>
            </a:r>
            <a:r>
              <a:rPr lang="en-US" sz="3000" b="1" dirty="0">
                <a:latin typeface="+mj-lt"/>
              </a:rPr>
              <a:t>molecules</a:t>
            </a:r>
            <a:r>
              <a:rPr lang="en-US" sz="3000" dirty="0">
                <a:latin typeface="+mj-lt"/>
              </a:rPr>
              <a:t> are in 5.0 mg of acetaminophen? 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     (1000 mg = 1 g)</a:t>
            </a:r>
            <a:endParaRPr lang="en-CA" sz="3000" dirty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C9A99F-371D-094C-984B-2C0D30270288}"/>
              </a:ext>
            </a:extLst>
          </p:cNvPr>
          <p:cNvSpPr txBox="1"/>
          <p:nvPr/>
        </p:nvSpPr>
        <p:spPr>
          <a:xfrm>
            <a:off x="4495800" y="2336800"/>
            <a:ext cx="2743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+mj-lt"/>
              </a:rPr>
              <a:t>151.18 g/mol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CA87DF-638F-C34E-B86F-1CCA078AADC0}"/>
              </a:ext>
            </a:extLst>
          </p:cNvPr>
          <p:cNvSpPr txBox="1"/>
          <p:nvPr/>
        </p:nvSpPr>
        <p:spPr>
          <a:xfrm>
            <a:off x="4686300" y="3263900"/>
            <a:ext cx="19685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+mj-lt"/>
              </a:rPr>
              <a:t>0.0661 mol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C4B6B-D384-094E-BFD1-D0AAF15DFCCD}"/>
              </a:ext>
            </a:extLst>
          </p:cNvPr>
          <p:cNvSpPr txBox="1"/>
          <p:nvPr/>
        </p:nvSpPr>
        <p:spPr>
          <a:xfrm>
            <a:off x="5111750" y="4062866"/>
            <a:ext cx="19685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+mj-lt"/>
              </a:rPr>
              <a:t>236 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00C4BF-D7A2-1143-B5AA-40BFCD2A8A2B}"/>
              </a:ext>
            </a:extLst>
          </p:cNvPr>
          <p:cNvSpPr txBox="1"/>
          <p:nvPr/>
        </p:nvSpPr>
        <p:spPr>
          <a:xfrm>
            <a:off x="4495800" y="5234934"/>
            <a:ext cx="33909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+mj-lt"/>
              </a:rPr>
              <a:t>2.0 x 10</a:t>
            </a:r>
            <a:r>
              <a:rPr lang="en-US" sz="3000" baseline="30000" dirty="0">
                <a:solidFill>
                  <a:srgbClr val="FF0000"/>
                </a:solidFill>
                <a:latin typeface="+mj-lt"/>
              </a:rPr>
              <a:t>19</a:t>
            </a:r>
            <a:r>
              <a:rPr lang="en-US" sz="3000" dirty="0">
                <a:solidFill>
                  <a:srgbClr val="FF0000"/>
                </a:solidFill>
                <a:latin typeface="+mj-lt"/>
              </a:rPr>
              <a:t> molecules</a:t>
            </a:r>
          </a:p>
        </p:txBody>
      </p:sp>
    </p:spTree>
    <p:extLst>
      <p:ext uri="{BB962C8B-B14F-4D97-AF65-F5344CB8AC3E}">
        <p14:creationId xmlns:p14="http://schemas.microsoft.com/office/powerpoint/2010/main" val="191654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493F5-2702-8C47-87B8-5453A3DF8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1611"/>
            <a:ext cx="10515600" cy="5636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>
                <a:latin typeface="+mj-lt"/>
              </a:rPr>
              <a:t>Calculate </a:t>
            </a:r>
            <a:r>
              <a:rPr lang="en-CA" sz="3000" dirty="0">
                <a:latin typeface="+mj-lt"/>
              </a:rPr>
              <a:t>each of the following</a:t>
            </a:r>
          </a:p>
          <a:p>
            <a:pPr marL="514350" lvl="0" indent="-514350">
              <a:buAutoNum type="alphaLcPeriod"/>
            </a:pPr>
            <a:r>
              <a:rPr lang="en-US" sz="3000" dirty="0">
                <a:latin typeface="+mj-lt"/>
              </a:rPr>
              <a:t>What is the </a:t>
            </a:r>
            <a:r>
              <a:rPr lang="en-US" sz="3000" b="1" dirty="0">
                <a:latin typeface="+mj-lt"/>
              </a:rPr>
              <a:t>mass</a:t>
            </a:r>
            <a:r>
              <a:rPr lang="en-US" sz="3000" dirty="0">
                <a:latin typeface="+mj-lt"/>
              </a:rPr>
              <a:t> of 0.125 mol of CO</a:t>
            </a:r>
            <a:r>
              <a:rPr lang="en-US" sz="3000" baseline="-25000" dirty="0">
                <a:latin typeface="+mj-lt"/>
              </a:rPr>
              <a:t>2</a:t>
            </a:r>
            <a:r>
              <a:rPr lang="en-US" sz="3000" dirty="0">
                <a:latin typeface="+mj-lt"/>
              </a:rPr>
              <a:t>?</a:t>
            </a:r>
            <a:br>
              <a:rPr lang="en-US" sz="3000" dirty="0">
                <a:latin typeface="+mj-lt"/>
              </a:rPr>
            </a:br>
            <a:endParaRPr lang="en-US" sz="3000" dirty="0">
              <a:latin typeface="+mj-lt"/>
            </a:endParaRPr>
          </a:p>
          <a:p>
            <a:pPr marL="514350" lvl="0" indent="-514350">
              <a:buAutoNum type="alphaLcPeriod"/>
            </a:pPr>
            <a:r>
              <a:rPr lang="en-US" sz="3000" dirty="0">
                <a:latin typeface="+mj-lt"/>
              </a:rPr>
              <a:t>What is the </a:t>
            </a:r>
            <a:r>
              <a:rPr lang="en-US" sz="3000" b="1" dirty="0">
                <a:latin typeface="+mj-lt"/>
              </a:rPr>
              <a:t>molar mass </a:t>
            </a:r>
            <a:r>
              <a:rPr lang="en-US" sz="3000" dirty="0">
                <a:latin typeface="+mj-lt"/>
              </a:rPr>
              <a:t>of a 0.075 mol sample that weighs 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3.0 g?</a:t>
            </a:r>
            <a:br>
              <a:rPr lang="en-US" sz="3000" dirty="0">
                <a:latin typeface="+mj-lt"/>
              </a:rPr>
            </a:br>
            <a:endParaRPr lang="en-CA" sz="3000" dirty="0">
              <a:latin typeface="+mj-lt"/>
            </a:endParaRPr>
          </a:p>
          <a:p>
            <a:pPr marL="514350" lvl="0" indent="-514350">
              <a:buAutoNum type="alphaLcPeriod"/>
            </a:pPr>
            <a:r>
              <a:rPr lang="en-US" sz="3000" dirty="0">
                <a:latin typeface="+mj-lt"/>
              </a:rPr>
              <a:t>What is the </a:t>
            </a:r>
            <a:r>
              <a:rPr lang="en-US" sz="3000" b="1" dirty="0">
                <a:latin typeface="+mj-lt"/>
              </a:rPr>
              <a:t>volume </a:t>
            </a:r>
            <a:r>
              <a:rPr lang="en-US" sz="3000" dirty="0">
                <a:latin typeface="+mj-lt"/>
              </a:rPr>
              <a:t>of 6.54 x 10</a:t>
            </a:r>
            <a:r>
              <a:rPr lang="en-US" sz="3000" baseline="30000" dirty="0">
                <a:latin typeface="+mj-lt"/>
              </a:rPr>
              <a:t>-4</a:t>
            </a:r>
            <a:r>
              <a:rPr lang="en-US" sz="3000" dirty="0">
                <a:latin typeface="+mj-lt"/>
              </a:rPr>
              <a:t> mol of HCN at STP?</a:t>
            </a:r>
            <a:br>
              <a:rPr lang="en-US" sz="3000" dirty="0">
                <a:latin typeface="+mj-lt"/>
              </a:rPr>
            </a:br>
            <a:endParaRPr lang="en-CA" sz="3000" dirty="0">
              <a:latin typeface="+mj-lt"/>
            </a:endParaRPr>
          </a:p>
          <a:p>
            <a:pPr marL="514350" lvl="0" indent="-514350">
              <a:buAutoNum type="alphaLcPeriod"/>
            </a:pPr>
            <a:r>
              <a:rPr lang="en-US" sz="3000" dirty="0">
                <a:latin typeface="+mj-lt"/>
              </a:rPr>
              <a:t>How many </a:t>
            </a:r>
            <a:r>
              <a:rPr lang="en-US" sz="3000" b="1" dirty="0">
                <a:latin typeface="+mj-lt"/>
              </a:rPr>
              <a:t>atoms</a:t>
            </a:r>
            <a:r>
              <a:rPr lang="en-US" sz="3000" dirty="0">
                <a:latin typeface="+mj-lt"/>
              </a:rPr>
              <a:t> are in 15.4 mol of Ni(OH)</a:t>
            </a:r>
            <a:r>
              <a:rPr lang="en-US" sz="3000" baseline="-25000" dirty="0">
                <a:latin typeface="+mj-lt"/>
              </a:rPr>
              <a:t>2</a:t>
            </a:r>
            <a:r>
              <a:rPr lang="en-US" sz="3000" dirty="0">
                <a:latin typeface="+mj-lt"/>
              </a:rPr>
              <a:t> ?</a:t>
            </a:r>
            <a:endParaRPr lang="en-CA" sz="3000" dirty="0">
              <a:latin typeface="+mj-lt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CA2F36-86A2-8A48-9CDC-4ACA22087B07}"/>
              </a:ext>
            </a:extLst>
          </p:cNvPr>
          <p:cNvSpPr txBox="1"/>
          <p:nvPr/>
        </p:nvSpPr>
        <p:spPr>
          <a:xfrm>
            <a:off x="4127500" y="1727200"/>
            <a:ext cx="19685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+mj-lt"/>
              </a:rPr>
              <a:t>5.50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A20850-C468-F94A-BF9A-8B0338CEF372}"/>
              </a:ext>
            </a:extLst>
          </p:cNvPr>
          <p:cNvSpPr txBox="1"/>
          <p:nvPr/>
        </p:nvSpPr>
        <p:spPr>
          <a:xfrm>
            <a:off x="4127500" y="2722789"/>
            <a:ext cx="19685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>
                <a:solidFill>
                  <a:srgbClr val="FF0000"/>
                </a:solidFill>
                <a:latin typeface="+mj-lt"/>
              </a:rPr>
              <a:t>40. </a:t>
            </a:r>
            <a:r>
              <a:rPr lang="en-US" sz="3000" dirty="0">
                <a:solidFill>
                  <a:srgbClr val="FF0000"/>
                </a:solidFill>
                <a:latin typeface="+mj-lt"/>
              </a:rPr>
              <a:t>g/mol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B8EE9D-8913-304D-BB42-E7C1EBEC6CAB}"/>
              </a:ext>
            </a:extLst>
          </p:cNvPr>
          <p:cNvSpPr txBox="1"/>
          <p:nvPr/>
        </p:nvSpPr>
        <p:spPr>
          <a:xfrm>
            <a:off x="4083050" y="4022805"/>
            <a:ext cx="19685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+mj-lt"/>
              </a:rPr>
              <a:t>0.0146 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23178A-AF31-9C41-B983-827241E21EBC}"/>
              </a:ext>
            </a:extLst>
          </p:cNvPr>
          <p:cNvSpPr txBox="1"/>
          <p:nvPr/>
        </p:nvSpPr>
        <p:spPr>
          <a:xfrm>
            <a:off x="3530600" y="5195474"/>
            <a:ext cx="3048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+mj-lt"/>
              </a:rPr>
              <a:t>4.64 x 10</a:t>
            </a:r>
            <a:r>
              <a:rPr lang="en-US" sz="3000" baseline="30000" dirty="0">
                <a:solidFill>
                  <a:srgbClr val="FF0000"/>
                </a:solidFill>
                <a:latin typeface="+mj-lt"/>
              </a:rPr>
              <a:t>25</a:t>
            </a:r>
            <a:r>
              <a:rPr lang="en-US" sz="3000" dirty="0">
                <a:solidFill>
                  <a:srgbClr val="FF0000"/>
                </a:solidFill>
                <a:latin typeface="+mj-lt"/>
              </a:rPr>
              <a:t> atoms</a:t>
            </a:r>
          </a:p>
        </p:txBody>
      </p:sp>
    </p:spTree>
    <p:extLst>
      <p:ext uri="{BB962C8B-B14F-4D97-AF65-F5344CB8AC3E}">
        <p14:creationId xmlns:p14="http://schemas.microsoft.com/office/powerpoint/2010/main" val="312704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493F5-2702-8C47-87B8-5453A3DF8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1611"/>
            <a:ext cx="10515600" cy="5636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>
                <a:latin typeface="+mj-lt"/>
              </a:rPr>
              <a:t>How many grams of CaCl</a:t>
            </a:r>
            <a:r>
              <a:rPr lang="en-US" sz="3000" baseline="-25000" dirty="0">
                <a:latin typeface="+mj-lt"/>
              </a:rPr>
              <a:t>2</a:t>
            </a:r>
            <a:r>
              <a:rPr lang="en-US" sz="3000" dirty="0">
                <a:latin typeface="+mj-lt"/>
              </a:rPr>
              <a:t> are contained in 225 mL of a 0.0350M CaCl</a:t>
            </a:r>
            <a:r>
              <a:rPr lang="en-US" sz="3000" baseline="-25000" dirty="0">
                <a:latin typeface="+mj-lt"/>
              </a:rPr>
              <a:t>2</a:t>
            </a:r>
            <a:r>
              <a:rPr lang="en-US" sz="3000" dirty="0">
                <a:latin typeface="+mj-lt"/>
              </a:rPr>
              <a:t> solution?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F54665-8DB6-BE4A-945F-2FEB61BF93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540000"/>
            <a:ext cx="9601200" cy="1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70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B38D0A9-D8F4-2D43-9CB1-5AF608BE4A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292149"/>
              </p:ext>
            </p:extLst>
          </p:nvPr>
        </p:nvGraphicFramePr>
        <p:xfrm>
          <a:off x="3066006" y="1811087"/>
          <a:ext cx="5179922" cy="2616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2688">
                  <a:extLst>
                    <a:ext uri="{9D8B030D-6E8A-4147-A177-3AD203B41FA5}">
                      <a16:colId xmlns:a16="http://schemas.microsoft.com/office/drawing/2014/main" val="1400079237"/>
                    </a:ext>
                  </a:extLst>
                </a:gridCol>
                <a:gridCol w="3197234">
                  <a:extLst>
                    <a:ext uri="{9D8B030D-6E8A-4147-A177-3AD203B41FA5}">
                      <a16:colId xmlns:a16="http://schemas.microsoft.com/office/drawing/2014/main" val="1189006319"/>
                    </a:ext>
                  </a:extLst>
                </a:gridCol>
              </a:tblGrid>
              <a:tr h="546698">
                <a:tc>
                  <a:txBody>
                    <a:bodyPr/>
                    <a:lstStyle/>
                    <a:p>
                      <a:pPr marL="180340"/>
                      <a:r>
                        <a:rPr lang="en-US" sz="2200">
                          <a:effectLst/>
                        </a:rPr>
                        <a:t>Moles of O</a:t>
                      </a:r>
                      <a:r>
                        <a:rPr lang="en-US" sz="2200" baseline="-25000">
                          <a:effectLst/>
                        </a:rPr>
                        <a:t>2</a:t>
                      </a:r>
                      <a:r>
                        <a:rPr lang="en-US" sz="2200">
                          <a:effectLst/>
                        </a:rPr>
                        <a:t> gas</a:t>
                      </a:r>
                      <a:endParaRPr lang="en-C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/>
                      <a:r>
                        <a:rPr lang="en-US" sz="2200">
                          <a:effectLst/>
                        </a:rPr>
                        <a:t>0.00145 mol</a:t>
                      </a:r>
                      <a:endParaRPr lang="en-C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0851069"/>
                  </a:ext>
                </a:extLst>
              </a:tr>
              <a:tr h="911164">
                <a:tc>
                  <a:txBody>
                    <a:bodyPr/>
                    <a:lstStyle/>
                    <a:p>
                      <a:pPr marL="180340"/>
                      <a:r>
                        <a:rPr lang="en-US" sz="2200">
                          <a:effectLst/>
                        </a:rPr>
                        <a:t>Volume of O</a:t>
                      </a:r>
                      <a:r>
                        <a:rPr lang="en-US" sz="2200" baseline="-25000">
                          <a:effectLst/>
                        </a:rPr>
                        <a:t>2</a:t>
                      </a:r>
                      <a:r>
                        <a:rPr lang="en-US" sz="2200">
                          <a:effectLst/>
                        </a:rPr>
                        <a:t> collected</a:t>
                      </a:r>
                      <a:endParaRPr lang="en-C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/>
                      <a:r>
                        <a:rPr lang="en-US" sz="2200" dirty="0">
                          <a:effectLst/>
                        </a:rPr>
                        <a:t>44.5 mL</a:t>
                      </a:r>
                      <a:endParaRPr lang="en-C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8583970"/>
                  </a:ext>
                </a:extLst>
              </a:tr>
              <a:tr h="546698">
                <a:tc>
                  <a:txBody>
                    <a:bodyPr/>
                    <a:lstStyle/>
                    <a:p>
                      <a:pPr marL="180340"/>
                      <a:r>
                        <a:rPr lang="en-US" sz="2200">
                          <a:effectLst/>
                        </a:rPr>
                        <a:t>Room temperature</a:t>
                      </a:r>
                      <a:endParaRPr lang="en-C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/>
                      <a:r>
                        <a:rPr lang="en-US" sz="2200">
                          <a:effectLst/>
                        </a:rPr>
                        <a:t>21.0</a:t>
                      </a:r>
                      <a:r>
                        <a:rPr lang="en-US" sz="2200" baseline="30000">
                          <a:effectLst/>
                        </a:rPr>
                        <a:t>o</a:t>
                      </a:r>
                      <a:r>
                        <a:rPr lang="en-US" sz="2200">
                          <a:effectLst/>
                        </a:rPr>
                        <a:t>C</a:t>
                      </a:r>
                      <a:endParaRPr lang="en-C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9119841"/>
                  </a:ext>
                </a:extLst>
              </a:tr>
              <a:tr h="364466">
                <a:tc>
                  <a:txBody>
                    <a:bodyPr/>
                    <a:lstStyle/>
                    <a:p>
                      <a:pPr marL="180340"/>
                      <a:r>
                        <a:rPr lang="en-US" sz="2200">
                          <a:effectLst/>
                        </a:rPr>
                        <a:t>Pressure</a:t>
                      </a:r>
                      <a:endParaRPr lang="en-CA" sz="12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80340"/>
                      <a:r>
                        <a:rPr lang="en-US" sz="2200" dirty="0">
                          <a:effectLst/>
                        </a:rPr>
                        <a:t>100.4 kPa</a:t>
                      </a:r>
                      <a:endParaRPr lang="en-CA" sz="12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2998344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E4D99B11-BE36-824E-A802-0B1041505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5773" y="774999"/>
            <a:ext cx="10160454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An experiment is conducted to calculate the molar volume of oxygen gas. The following data is collected:</a:t>
            </a:r>
            <a:br>
              <a:rPr kumimoji="0" lang="en-US" altLang="en-US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kumimoji="0" lang="en-US" altLang="en-US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000" dirty="0"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000" dirty="0"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3000" dirty="0">
              <a:latin typeface="+mj-lt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Calculate the </a:t>
            </a:r>
            <a:r>
              <a:rPr kumimoji="0" lang="en-US" altLang="en-US" sz="3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molar volume </a:t>
            </a:r>
            <a:r>
              <a:rPr kumimoji="0" lang="en-US" altLang="en-US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of O</a:t>
            </a:r>
            <a:r>
              <a:rPr kumimoji="0" lang="en-US" altLang="en-US" sz="30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r>
              <a:rPr kumimoji="0" lang="en-US" altLang="en-US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 at 21.0</a:t>
            </a:r>
            <a:r>
              <a:rPr kumimoji="0" lang="en-US" altLang="en-US" sz="3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o</a:t>
            </a:r>
            <a:r>
              <a:rPr kumimoji="0" lang="en-US" altLang="en-US" sz="3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C and 100.4 kPa using the data.</a:t>
            </a:r>
            <a:endParaRPr kumimoji="0" lang="en-US" altLang="en-US" sz="3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1F5C56-A391-1D48-AC9C-1624E10C0C2E}"/>
              </a:ext>
            </a:extLst>
          </p:cNvPr>
          <p:cNvSpPr txBox="1"/>
          <p:nvPr/>
        </p:nvSpPr>
        <p:spPr>
          <a:xfrm>
            <a:off x="4381500" y="5529003"/>
            <a:ext cx="254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FF0000"/>
                </a:solidFill>
                <a:latin typeface="+mj-lt"/>
              </a:rPr>
              <a:t>30.7 L / mol</a:t>
            </a:r>
          </a:p>
        </p:txBody>
      </p:sp>
    </p:spTree>
    <p:extLst>
      <p:ext uri="{BB962C8B-B14F-4D97-AF65-F5344CB8AC3E}">
        <p14:creationId xmlns:p14="http://schemas.microsoft.com/office/powerpoint/2010/main" val="139195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493F5-2702-8C47-87B8-5453A3DF8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1611"/>
            <a:ext cx="10515600" cy="5636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>
                <a:latin typeface="+mj-lt"/>
              </a:rPr>
              <a:t>Calculate the percentage composition of each atom in magnesium phosphate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2D9CCE-BC1C-C440-96CE-4627EDE158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239" y="1603542"/>
            <a:ext cx="8953500" cy="1244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9E1ED2D-A0D1-FA4F-BE47-2E080F7C5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4839" y="3155257"/>
            <a:ext cx="69723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03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493F5-2702-8C47-87B8-5453A3DF8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1611"/>
            <a:ext cx="10515600" cy="5636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>
                <a:latin typeface="+mj-lt"/>
              </a:rPr>
              <a:t>Find the empirical formula for a compound that is composed of 50.5% carbon, 5.26% hydrogen, and 44.2% nitrogen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7658C4-EB40-514A-9FCC-7E234C0695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84734"/>
            <a:ext cx="4800600" cy="3162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908088B-843E-E643-975E-475A8B252F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3900" y="2019527"/>
            <a:ext cx="2692400" cy="3060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3182A9F-F03E-F24E-A18E-F06E02D93D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6300" y="1873584"/>
            <a:ext cx="3429000" cy="378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33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493F5-2702-8C47-87B8-5453A3DF8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1611"/>
            <a:ext cx="10515600" cy="5636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>
                <a:latin typeface="+mj-lt"/>
              </a:rPr>
              <a:t>0.0600 mol of a gas containing carbon and oxygen has a mass of 1.68g. If the gas is 42.9% carbon, what is the molecular formula of this gas?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04725A-A781-2940-AF08-48A303BFC6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2209800"/>
            <a:ext cx="6896100" cy="2438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22F0761-1D7D-E240-9797-90FB7A2F0D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2827" y="2209800"/>
            <a:ext cx="2717800" cy="2197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703484C-B7AF-1B49-B58E-E3FF0B468B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3300" y="4805589"/>
            <a:ext cx="5613400" cy="13208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E0A1AF4-04FA-5C4A-B43C-DC6648FB63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18450" y="4533900"/>
            <a:ext cx="34163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91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342</Words>
  <Application>Microsoft Macintosh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Office Theme</vt:lpstr>
      <vt:lpstr>Mole Unit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 Unit Review</dc:title>
  <dc:creator>Microsoft Office User</dc:creator>
  <cp:lastModifiedBy>Microsoft Office User</cp:lastModifiedBy>
  <cp:revision>13</cp:revision>
  <dcterms:created xsi:type="dcterms:W3CDTF">2021-11-17T16:54:58Z</dcterms:created>
  <dcterms:modified xsi:type="dcterms:W3CDTF">2022-04-27T20:15:53Z</dcterms:modified>
</cp:coreProperties>
</file>