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57" r:id="rId4"/>
    <p:sldId id="258" r:id="rId5"/>
    <p:sldId id="264" r:id="rId6"/>
    <p:sldId id="260" r:id="rId7"/>
    <p:sldId id="261" r:id="rId8"/>
    <p:sldId id="262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45"/>
    <p:restoredTop sz="94704"/>
  </p:normalViewPr>
  <p:slideViewPr>
    <p:cSldViewPr snapToGrid="0" snapToObjects="1">
      <p:cViewPr varScale="1">
        <p:scale>
          <a:sx n="68" d="100"/>
          <a:sy n="68" d="100"/>
        </p:scale>
        <p:origin x="224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FE39E-5D02-5D4C-A118-7BAEB0D9DA1B}" type="datetimeFigureOut">
              <a:rPr lang="en-US" smtClean="0"/>
              <a:t>5/23/23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1D744-A8C8-414E-B933-E8BE13134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7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1D744-A8C8-414E-B933-E8BE131348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01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5A097-C952-A748-986C-D5548924F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F367A7-3ED8-A545-8CAA-76B32DCA1B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09293-789A-534A-BDCB-B8022FA03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2884-268A-EE42-B2E6-E1F174A96807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50C92-865C-CC4E-99F3-99838F63B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D2D6C-A3D6-054F-A001-745B62837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5449-67F1-3045-8FF7-4B3308052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2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790C9-8B88-4F48-8FB7-94202EE5B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F6908-2CC3-DB44-9741-D240DAF8B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7F855-6DA4-FA4B-AA2B-B38B34A07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2884-268A-EE42-B2E6-E1F174A96807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099A4-5CB7-D34D-913D-001BB4D83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F7143-2E19-7246-9800-D65392B54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5449-67F1-3045-8FF7-4B3308052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2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666C17-2C90-3946-88D5-2F6CC54741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771371-16C9-574E-9AD7-0D9EABEF0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4BF2F-F44D-154A-A52C-33312DEBB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2884-268A-EE42-B2E6-E1F174A96807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925C8-743C-D64E-B09C-69954A7BE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6C20F-A9C6-7144-AE6D-97CF3DB02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5449-67F1-3045-8FF7-4B3308052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0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383FB-F1A8-5047-91D8-9BB6E0663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02F22-86FE-E247-8751-FCD0742D9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8B7F6-A21C-7143-8552-14D51CF1A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2884-268A-EE42-B2E6-E1F174A96807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0DC35-63ED-7E44-B152-E5FEBE684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0F366-6078-DE4A-A038-7EE6EEE1A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5449-67F1-3045-8FF7-4B3308052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7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A1881-E7A4-C14E-8ABC-1847B64E8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64F0D-04E8-A744-AA9F-E165DEB1F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30BD5-4FEF-FD4F-BB2C-F651A8D32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2884-268A-EE42-B2E6-E1F174A96807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EC1F3-E163-1848-8E01-CD036E7DB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F9ABE-727A-1D4F-B706-0B5FED91C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5449-67F1-3045-8FF7-4B3308052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3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24ADF-93E7-0541-B127-F370583CF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5582F-2E39-1E4C-AAEF-9D42774E43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5609E3-A16B-1B4F-8DA9-7415E5E64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F9698-8EE3-B042-891B-F0E0982EC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2884-268A-EE42-B2E6-E1F174A96807}" type="datetimeFigureOut">
              <a:rPr lang="en-US" smtClean="0"/>
              <a:t>5/23/23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8D3942-287B-5042-A90D-FC38CD981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A9718A-156F-1B43-BA4C-00BD382A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5449-67F1-3045-8FF7-4B3308052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605DD-5FF6-A445-814F-03F3FD722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6FFCE4-209C-7342-9A6D-3019035F8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1E038-CC88-1D40-B663-DCB7447D0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620C77-F22A-EA49-8E14-5FDB613C70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36D030-DDA9-4F46-B520-5DD622A55D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08532F-E13D-0342-99D1-C06071CD7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2884-268A-EE42-B2E6-E1F174A96807}" type="datetimeFigureOut">
              <a:rPr lang="en-US" smtClean="0"/>
              <a:t>5/23/23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8C1759-B922-F247-BF72-5870F59C9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F1BF80-6029-7048-86E1-E9565DB4D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5449-67F1-3045-8FF7-4B3308052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4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1266F-ECF0-1940-868F-13FDE5ACA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AD4429-46A8-6248-B7DB-D89BFC9CC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2884-268A-EE42-B2E6-E1F174A96807}" type="datetimeFigureOut">
              <a:rPr lang="en-US" smtClean="0"/>
              <a:t>5/23/23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D55F21-74BB-2245-A4A4-BA6C5830C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72D697-1B08-FA4E-B970-F0EA687E1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5449-67F1-3045-8FF7-4B3308052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55A5FF-2E59-B44C-BE11-D505161BA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2884-268A-EE42-B2E6-E1F174A96807}" type="datetimeFigureOut">
              <a:rPr lang="en-US" smtClean="0"/>
              <a:t>5/23/23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5C3382-BF6C-8C41-B011-A224276B2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602D21-0A7A-6C4D-BE65-D2BD963D7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5449-67F1-3045-8FF7-4B3308052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8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74F34-C5B6-604F-B7E1-1D1B69C3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55214-0C9B-C64C-8238-40D084C45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6B280C-45C1-1641-B998-637648A80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E9245B-C6FD-014F-923A-1DA2CEFF2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2884-268A-EE42-B2E6-E1F174A96807}" type="datetimeFigureOut">
              <a:rPr lang="en-US" smtClean="0"/>
              <a:t>5/23/23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BD0C13-3244-CB4D-9B3F-8BBFA6BE2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811E15-9D45-5140-A3CC-20FE26493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5449-67F1-3045-8FF7-4B3308052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4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20760-0F6D-0647-95D2-10C9BEAB4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157165-D34D-4747-83F6-8A74C873D8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8C3812-B8CE-4741-AED6-3C550448C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56684-5B8B-E347-B04F-A1278C23F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2884-268A-EE42-B2E6-E1F174A96807}" type="datetimeFigureOut">
              <a:rPr lang="en-US" smtClean="0"/>
              <a:t>5/23/23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B9A50-401D-DF49-9C8C-9CE25916A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47315F-4E02-D648-B373-BE97B72F8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5449-67F1-3045-8FF7-4B3308052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24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050FDF-2CDD-EC44-A7BE-5C85B53B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0DAD5-F337-734E-815A-A44CE24E4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F8BC6-A167-D44A-9DA2-FEB981822C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2884-268A-EE42-B2E6-E1F174A96807}" type="datetimeFigureOut">
              <a:rPr lang="en-US" smtClean="0"/>
              <a:t>5/23/23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0340B-2D2E-9542-BF8A-D25DD45C6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C684B-895C-584A-AAD6-018653BAC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45449-67F1-3045-8FF7-4B3308052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3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C4E16-486A-B641-AE2E-82A4983909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Stoichiometry Review </a:t>
            </a:r>
            <a:r>
              <a:rPr lang="en-US" dirty="0"/>
              <a:t>Whiteboards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C8D321-6E33-2A4E-89AB-752A860648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5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DC0558-122B-414A-A23C-E8AD8B54A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" y="990600"/>
            <a:ext cx="11379200" cy="2438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A9E6DDF-BD91-6245-8A0D-E6CB99E1A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350" y="3760107"/>
            <a:ext cx="10909300" cy="26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13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5AFC2-5F81-934C-95A4-5A5A1EC1D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68F39-A2BC-AB4D-A6DB-520F70559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/>
              <a:t>How many moles of nitrogen are required to react with 6 mol of hydrogen according to the equation:</a:t>
            </a:r>
            <a:endParaRPr lang="en-CA" dirty="0"/>
          </a:p>
          <a:p>
            <a:pPr marL="0" indent="0">
              <a:buNone/>
            </a:pPr>
            <a:r>
              <a:rPr lang="en-GB" dirty="0"/>
              <a:t> </a:t>
            </a:r>
            <a:endParaRPr lang="en-CA" dirty="0"/>
          </a:p>
          <a:p>
            <a:pPr marL="0" indent="0">
              <a:buNone/>
            </a:pPr>
            <a:r>
              <a:rPr lang="en-GB" dirty="0"/>
              <a:t>                    ___ </a:t>
            </a:r>
            <a:r>
              <a:rPr lang="en-GB" b="1" dirty="0"/>
              <a:t>N</a:t>
            </a:r>
            <a:r>
              <a:rPr lang="en-GB" b="1" baseline="-25000" dirty="0"/>
              <a:t>2</a:t>
            </a:r>
            <a:r>
              <a:rPr lang="en-GB" b="1" dirty="0"/>
              <a:t> + ___ H</a:t>
            </a:r>
            <a:r>
              <a:rPr lang="en-GB" b="1" baseline="-25000" dirty="0"/>
              <a:t>2 </a:t>
            </a:r>
            <a:r>
              <a:rPr lang="en-GB" b="1" dirty="0"/>
              <a:t>→ ___ NH</a:t>
            </a:r>
            <a:r>
              <a:rPr lang="en-GB" b="1" baseline="-25000" dirty="0"/>
              <a:t>3</a:t>
            </a:r>
            <a:endParaRPr lang="en-CA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210FB6-73F7-DA4D-BFAE-C9DDF3EA6E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0" y="4333875"/>
            <a:ext cx="6197600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9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4ECBD-AF4D-3149-A36D-1CBE5A887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6EF7C-942A-A44F-A09A-1105190A5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How many grams of Ni are produced when 77.9 g of Aluminium reacts with an excess of Nickel (II) bromide?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	2 Al + 3 NiBr</a:t>
            </a:r>
            <a:r>
              <a:rPr lang="en-GB" b="1" baseline="-25000" dirty="0"/>
              <a:t>2</a:t>
            </a:r>
            <a:r>
              <a:rPr lang="en-GB" b="1" dirty="0"/>
              <a:t> → 2AlBr</a:t>
            </a:r>
            <a:r>
              <a:rPr lang="en-GB" b="1" baseline="-25000" dirty="0"/>
              <a:t>3</a:t>
            </a:r>
            <a:r>
              <a:rPr lang="en-GB" b="1" dirty="0"/>
              <a:t> + 3 Ni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62D3C7-4A9F-1A42-B982-E9DF01D86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100" y="4001294"/>
            <a:ext cx="9321800" cy="17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96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507AB-BC94-5340-A7CE-D059903F8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6E614-CC42-6A4B-9515-779022821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What volume of CH</a:t>
            </a:r>
            <a:r>
              <a:rPr lang="en-GB" baseline="-25000" dirty="0"/>
              <a:t>4</a:t>
            </a:r>
            <a:r>
              <a:rPr lang="en-GB" dirty="0"/>
              <a:t> at STP is required to produce 24.3 g of H</a:t>
            </a:r>
            <a:r>
              <a:rPr lang="en-GB" baseline="-25000" dirty="0"/>
              <a:t>2</a:t>
            </a:r>
            <a:r>
              <a:rPr lang="en-GB" dirty="0"/>
              <a:t>O?</a:t>
            </a:r>
            <a:endParaRPr lang="en-CA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b="1" dirty="0"/>
              <a:t>	CH</a:t>
            </a:r>
            <a:r>
              <a:rPr lang="en-GB" b="1" baseline="-25000" dirty="0"/>
              <a:t>4</a:t>
            </a:r>
            <a:r>
              <a:rPr lang="en-GB" b="1" dirty="0"/>
              <a:t> + 2 O</a:t>
            </a:r>
            <a:r>
              <a:rPr lang="en-GB" b="1" baseline="-25000" dirty="0"/>
              <a:t>2</a:t>
            </a:r>
            <a:r>
              <a:rPr lang="en-GB" b="1" dirty="0"/>
              <a:t> → CO</a:t>
            </a:r>
            <a:r>
              <a:rPr lang="en-GB" b="1" baseline="-25000" dirty="0"/>
              <a:t>2</a:t>
            </a:r>
            <a:r>
              <a:rPr lang="en-GB" b="1" dirty="0"/>
              <a:t> + 2 H</a:t>
            </a:r>
            <a:r>
              <a:rPr lang="en-GB" b="1" baseline="-25000" dirty="0"/>
              <a:t>2</a:t>
            </a:r>
            <a:r>
              <a:rPr lang="en-GB" b="1" dirty="0"/>
              <a:t>O</a:t>
            </a:r>
            <a:endParaRPr lang="en-CA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6D44E2-7150-F84C-B42B-1E89A379B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4001294"/>
            <a:ext cx="101346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7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EDF8A-BF3F-6247-9745-C50A586EA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6EA26-C8C4-794E-ACAA-0EEF9A691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mass of NaOH is contained in 7.50L of 0.400M of NaOH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E5C532-5779-8447-80DD-CF6D04EBA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0" y="3042444"/>
            <a:ext cx="93472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3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A55EF-E79F-6C4E-96CF-0409079C7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DC995-ED71-6944-81B6-28A254171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If 25.4 g of Al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is reacted with 10.2 g of Fe, determine the </a:t>
            </a:r>
            <a:r>
              <a:rPr lang="en-CA" dirty="0"/>
              <a:t>mass of Al produced</a:t>
            </a:r>
          </a:p>
          <a:p>
            <a:pPr marL="0" lv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US" dirty="0"/>
              <a:t>	4 Al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   +  9 Fe 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3 Fe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4</a:t>
            </a:r>
            <a:r>
              <a:rPr lang="en-US" dirty="0"/>
              <a:t>    +   8 Al</a:t>
            </a:r>
            <a:endParaRPr lang="en-CA" dirty="0"/>
          </a:p>
          <a:p>
            <a:pPr marL="0" lvl="0" indent="0">
              <a:buNone/>
            </a:pPr>
            <a:endParaRPr lang="en-CA" dirty="0"/>
          </a:p>
          <a:p>
            <a:pPr lvl="0"/>
            <a:endParaRPr lang="en-CA" dirty="0"/>
          </a:p>
          <a:p>
            <a:pPr lvl="0"/>
            <a:endParaRPr lang="en-CA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81DA62-F9CC-6740-B972-09F4C50DD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50" y="3784600"/>
            <a:ext cx="9880600" cy="30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03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9ABC7-3F38-5149-9C81-C9826D5A7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7D56E-6D6A-E84A-B157-F2A39DC59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If 25.4 g of Al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is reacted with 10.2 g of Fe, </a:t>
            </a:r>
            <a:r>
              <a:rPr lang="en-CA" dirty="0"/>
              <a:t>how much excess reactant will be left over? </a:t>
            </a:r>
          </a:p>
          <a:p>
            <a:pPr marL="0" lv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US" dirty="0"/>
              <a:t>	4 Al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   +  9 Fe  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 3 Fe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4</a:t>
            </a:r>
            <a:r>
              <a:rPr lang="en-US" dirty="0"/>
              <a:t>    +   8 Al</a:t>
            </a:r>
            <a:endParaRPr lang="en-CA" dirty="0"/>
          </a:p>
          <a:p>
            <a:pPr marL="0" lvl="0" indent="0">
              <a:buNone/>
            </a:pPr>
            <a:endParaRPr lang="en-CA" dirty="0"/>
          </a:p>
          <a:p>
            <a:pPr lvl="0"/>
            <a:endParaRPr lang="en-CA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B41373-D7EB-E74F-801B-97AC4FB48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350" y="4001294"/>
            <a:ext cx="93726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34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3B1D-3ED7-B049-B343-B41C67694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011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10.45 g of sodium chlorate is decomposed and forms sodium chloride and 2.95 g of oxygen gas. Calculate the percentage yield of oxygen gas</a:t>
            </a:r>
            <a:endParaRPr lang="en-CA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2 NaClO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2 NaCl + 3 O</a:t>
            </a:r>
            <a:r>
              <a:rPr lang="en-US" baseline="-25000" dirty="0">
                <a:sym typeface="Wingdings" pitchFamily="2" charset="2"/>
              </a:rPr>
              <a:t>2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16EE10-CA56-0540-8BF8-884662226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28131"/>
            <a:ext cx="10439400" cy="1549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FF287E-29EC-8E49-BB1D-DFBF191C1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3450" y="4052292"/>
            <a:ext cx="42545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72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69DA9-56B9-4043-8233-87EDE0F97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B11D3-0839-E043-93FD-A67FFCE73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an experiment, 3.44 g of 90.0% pure H</a:t>
            </a:r>
            <a:r>
              <a:rPr lang="en-US" baseline="-25000" dirty="0"/>
              <a:t>2</a:t>
            </a:r>
            <a:r>
              <a:rPr lang="en-US" dirty="0"/>
              <a:t> and 6.25 g of 80.0% pure O</a:t>
            </a:r>
            <a:r>
              <a:rPr lang="en-US" baseline="-25000" dirty="0"/>
              <a:t>2</a:t>
            </a:r>
            <a:r>
              <a:rPr lang="en-US" dirty="0"/>
              <a:t> are placed in a reaction vessel. The introduction of a 120 kJ spark generates water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a) Is this reaction endothermic or exothermic?</a:t>
            </a:r>
          </a:p>
          <a:p>
            <a:pPr marL="0" indent="0">
              <a:buNone/>
            </a:pPr>
            <a:r>
              <a:rPr lang="en-US" dirty="0"/>
              <a:t>b) What is the balanced reaction? Include energy </a:t>
            </a:r>
          </a:p>
          <a:p>
            <a:pPr marL="0" indent="0">
              <a:buNone/>
            </a:pPr>
            <a:r>
              <a:rPr lang="en-US" dirty="0"/>
              <a:t>c) What is the limiting reactant?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4AF591-C59C-AD42-B969-AD419452CD0C}"/>
              </a:ext>
            </a:extLst>
          </p:cNvPr>
          <p:cNvSpPr txBox="1"/>
          <p:nvPr/>
        </p:nvSpPr>
        <p:spPr>
          <a:xfrm>
            <a:off x="7865835" y="3591737"/>
            <a:ext cx="21753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Endothermic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1D2590-4477-F341-A54E-90C981F09654}"/>
              </a:ext>
            </a:extLst>
          </p:cNvPr>
          <p:cNvSpPr txBox="1"/>
          <p:nvPr/>
        </p:nvSpPr>
        <p:spPr>
          <a:xfrm>
            <a:off x="8117113" y="4084180"/>
            <a:ext cx="39442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2 H</a:t>
            </a:r>
            <a:r>
              <a:rPr lang="en-US" sz="2600" baseline="-25000" dirty="0">
                <a:solidFill>
                  <a:srgbClr val="FF0000"/>
                </a:solidFill>
              </a:rPr>
              <a:t>2</a:t>
            </a:r>
            <a:r>
              <a:rPr lang="en-US" sz="2600" dirty="0">
                <a:solidFill>
                  <a:srgbClr val="FF0000"/>
                </a:solidFill>
              </a:rPr>
              <a:t> + O</a:t>
            </a:r>
            <a:r>
              <a:rPr lang="en-US" sz="2600" baseline="-25000" dirty="0">
                <a:solidFill>
                  <a:srgbClr val="FF0000"/>
                </a:solidFill>
              </a:rPr>
              <a:t>2 </a:t>
            </a:r>
            <a:r>
              <a:rPr lang="en-US" sz="2600" dirty="0">
                <a:solidFill>
                  <a:srgbClr val="FF0000"/>
                </a:solidFill>
              </a:rPr>
              <a:t>+ 120 kJ</a:t>
            </a:r>
            <a:r>
              <a:rPr lang="en-US" sz="2600" dirty="0">
                <a:solidFill>
                  <a:srgbClr val="FF0000"/>
                </a:solidFill>
                <a:sym typeface="Wingdings" pitchFamily="2" charset="2"/>
              </a:rPr>
              <a:t> 2 H</a:t>
            </a:r>
            <a:r>
              <a:rPr lang="en-US" sz="2600" baseline="-25000" dirty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2600" dirty="0">
                <a:solidFill>
                  <a:srgbClr val="FF0000"/>
                </a:solidFill>
                <a:sym typeface="Wingdings" pitchFamily="2" charset="2"/>
              </a:rPr>
              <a:t>O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C581C2-A758-CA4B-A77C-983E526F92B8}"/>
              </a:ext>
            </a:extLst>
          </p:cNvPr>
          <p:cNvSpPr txBox="1"/>
          <p:nvPr/>
        </p:nvSpPr>
        <p:spPr>
          <a:xfrm>
            <a:off x="5769428" y="4595760"/>
            <a:ext cx="6531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O</a:t>
            </a:r>
            <a:r>
              <a:rPr lang="en-US" sz="2600" baseline="-25000" dirty="0">
                <a:solidFill>
                  <a:srgbClr val="FF0000"/>
                </a:solidFill>
              </a:rPr>
              <a:t>2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05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281</Words>
  <Application>Microsoft Macintosh PowerPoint</Application>
  <PresentationFormat>Widescreen</PresentationFormat>
  <Paragraphs>37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Stoichiometry Review Whiteboards</vt:lpstr>
      <vt:lpstr>PowerPoint Presentation</vt:lpstr>
      <vt:lpstr>PowerPoint Presentation</vt:lpstr>
      <vt:lpstr>PowerPoint Presentation</vt:lpstr>
      <vt:lpstr>PowerPoint Presentation</vt:lpstr>
      <vt:lpstr>Part 1</vt:lpstr>
      <vt:lpstr>Part 2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2021-06-14T22:33:25Z</dcterms:created>
  <dcterms:modified xsi:type="dcterms:W3CDTF">2023-05-23T18:11:15Z</dcterms:modified>
</cp:coreProperties>
</file>